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0"/>
  </p:notesMasterIdLst>
  <p:sldIdLst>
    <p:sldId id="5361" r:id="rId3"/>
    <p:sldId id="5443" r:id="rId4"/>
    <p:sldId id="5414" r:id="rId5"/>
    <p:sldId id="5413" r:id="rId6"/>
    <p:sldId id="5422" r:id="rId7"/>
    <p:sldId id="3088" r:id="rId8"/>
    <p:sldId id="5425" r:id="rId9"/>
    <p:sldId id="5427" r:id="rId10"/>
    <p:sldId id="5426" r:id="rId11"/>
    <p:sldId id="5424" r:id="rId12"/>
    <p:sldId id="5468" r:id="rId13"/>
    <p:sldId id="5415" r:id="rId14"/>
    <p:sldId id="5428" r:id="rId15"/>
    <p:sldId id="4987" r:id="rId16"/>
    <p:sldId id="4995" r:id="rId17"/>
    <p:sldId id="5120" r:id="rId18"/>
    <p:sldId id="5121" r:id="rId19"/>
    <p:sldId id="5483" r:id="rId20"/>
    <p:sldId id="5433" r:id="rId21"/>
    <p:sldId id="5434" r:id="rId22"/>
    <p:sldId id="5435" r:id="rId23"/>
    <p:sldId id="5417" r:id="rId24"/>
    <p:sldId id="5432" r:id="rId25"/>
    <p:sldId id="5439" r:id="rId26"/>
    <p:sldId id="5440" r:id="rId27"/>
    <p:sldId id="5441" r:id="rId28"/>
    <p:sldId id="5444" r:id="rId29"/>
    <p:sldId id="5128" r:id="rId30"/>
    <p:sldId id="5145" r:id="rId31"/>
    <p:sldId id="5340" r:id="rId32"/>
    <p:sldId id="5419" r:id="rId33"/>
    <p:sldId id="5420" r:id="rId34"/>
    <p:sldId id="5421" r:id="rId35"/>
    <p:sldId id="5501" r:id="rId36"/>
    <p:sldId id="5011" r:id="rId37"/>
    <p:sldId id="5499" r:id="rId38"/>
    <p:sldId id="5500" r:id="rId39"/>
    <p:sldId id="5442" r:id="rId40"/>
    <p:sldId id="5458" r:id="rId41"/>
    <p:sldId id="5449" r:id="rId42"/>
    <p:sldId id="5437" r:id="rId43"/>
    <p:sldId id="5504" r:id="rId44"/>
    <p:sldId id="5446" r:id="rId45"/>
    <p:sldId id="5503" r:id="rId46"/>
    <p:sldId id="5447" r:id="rId47"/>
    <p:sldId id="5506" r:id="rId48"/>
    <p:sldId id="5484" r:id="rId49"/>
    <p:sldId id="5450" r:id="rId50"/>
    <p:sldId id="5389" r:id="rId51"/>
    <p:sldId id="5451" r:id="rId52"/>
    <p:sldId id="5393" r:id="rId53"/>
    <p:sldId id="5401" r:id="rId54"/>
    <p:sldId id="5438" r:id="rId55"/>
    <p:sldId id="5467" r:id="rId56"/>
    <p:sldId id="5491" r:id="rId57"/>
    <p:sldId id="5474" r:id="rId58"/>
    <p:sldId id="5475" r:id="rId59"/>
    <p:sldId id="5476" r:id="rId60"/>
    <p:sldId id="5469" r:id="rId61"/>
    <p:sldId id="5477" r:id="rId62"/>
    <p:sldId id="5479" r:id="rId63"/>
    <p:sldId id="5480" r:id="rId64"/>
    <p:sldId id="5232" r:id="rId65"/>
    <p:sldId id="5238" r:id="rId66"/>
    <p:sldId id="4843" r:id="rId67"/>
    <p:sldId id="4846" r:id="rId68"/>
    <p:sldId id="5485" r:id="rId69"/>
    <p:sldId id="5495" r:id="rId70"/>
    <p:sldId id="5488" r:id="rId71"/>
    <p:sldId id="5489" r:id="rId72"/>
    <p:sldId id="5492" r:id="rId73"/>
    <p:sldId id="5507" r:id="rId74"/>
    <p:sldId id="5472" r:id="rId75"/>
    <p:sldId id="5493" r:id="rId76"/>
    <p:sldId id="5497" r:id="rId77"/>
    <p:sldId id="5502" r:id="rId78"/>
    <p:sldId id="5498" r:id="rId7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82813" autoAdjust="0"/>
  </p:normalViewPr>
  <p:slideViewPr>
    <p:cSldViewPr snapToGrid="0">
      <p:cViewPr varScale="1">
        <p:scale>
          <a:sx n="48" d="100"/>
          <a:sy n="48" d="100"/>
        </p:scale>
        <p:origin x="1356" y="27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C10D01-481E-401F-A5EF-5AD2E3E961E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EA3CFF38-1F14-4878-851A-7EEB60212859}">
      <dgm:prSet phldrT="[文字]"/>
      <dgm:spPr/>
      <dgm:t>
        <a:bodyPr/>
        <a:lstStyle/>
        <a:p>
          <a:r>
            <a:rPr lang="en-US" altLang="zh-TW" dirty="0">
              <a:latin typeface="微軟正黑體" panose="020B0604030504040204" pitchFamily="34" charset="-120"/>
              <a:ea typeface="微軟正黑體" panose="020B0604030504040204" pitchFamily="34" charset="-120"/>
            </a:rPr>
            <a:t>Context </a:t>
          </a:r>
          <a:r>
            <a:rPr lang="zh-TW" altLang="en-US" dirty="0">
              <a:latin typeface="微軟正黑體" panose="020B0604030504040204" pitchFamily="34" charset="-120"/>
              <a:ea typeface="微軟正黑體" panose="020B0604030504040204" pitchFamily="34" charset="-120"/>
            </a:rPr>
            <a:t>裡面需要有什麼？</a:t>
          </a:r>
        </a:p>
      </dgm:t>
    </dgm:pt>
    <dgm:pt modelId="{A2024952-66C5-46BE-A4D4-12C7D1FC7F29}" type="parTrans" cxnId="{E0036235-405F-4E30-BCBF-29DA25D1F744}">
      <dgm:prSet/>
      <dgm:spPr/>
      <dgm:t>
        <a:bodyPr/>
        <a:lstStyle/>
        <a:p>
          <a:endParaRPr lang="zh-TW" altLang="en-US"/>
        </a:p>
      </dgm:t>
    </dgm:pt>
    <dgm:pt modelId="{75375E9D-3F64-472F-B61F-30C35F86993B}" type="sibTrans" cxnId="{E0036235-405F-4E30-BCBF-29DA25D1F744}">
      <dgm:prSet/>
      <dgm:spPr/>
      <dgm:t>
        <a:bodyPr/>
        <a:lstStyle/>
        <a:p>
          <a:endParaRPr lang="zh-TW" altLang="en-US"/>
        </a:p>
      </dgm:t>
    </dgm:pt>
    <dgm:pt modelId="{CBE1932E-9AD0-4158-A99A-2331C1A8323B}">
      <dgm:prSet phldrT="[文字]"/>
      <dgm:spPr/>
      <dgm:t>
        <a:bodyPr/>
        <a:lstStyle/>
        <a:p>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時代，需要  </a:t>
          </a:r>
          <a:r>
            <a:rPr lang="en-US" altLang="zh-TW" dirty="0">
              <a:latin typeface="微軟正黑體" panose="020B0604030504040204" pitchFamily="34" charset="-120"/>
              <a:ea typeface="微軟正黑體" panose="020B0604030504040204" pitchFamily="34" charset="-120"/>
            </a:rPr>
            <a:t>Context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Engineering </a:t>
          </a:r>
          <a:endParaRPr lang="zh-TW" altLang="en-US" dirty="0">
            <a:latin typeface="微軟正黑體" panose="020B0604030504040204" pitchFamily="34" charset="-120"/>
            <a:ea typeface="微軟正黑體" panose="020B0604030504040204" pitchFamily="34" charset="-120"/>
          </a:endParaRPr>
        </a:p>
      </dgm:t>
    </dgm:pt>
    <dgm:pt modelId="{254F720D-ADE5-4602-8E44-7B5A09D7D5B2}" type="parTrans" cxnId="{2ACE6DCB-F090-4BB8-975F-9664B51538E3}">
      <dgm:prSet/>
      <dgm:spPr/>
      <dgm:t>
        <a:bodyPr/>
        <a:lstStyle/>
        <a:p>
          <a:endParaRPr lang="zh-TW" altLang="en-US"/>
        </a:p>
      </dgm:t>
    </dgm:pt>
    <dgm:pt modelId="{A382B864-E17A-4B61-ABB6-5AE70315522A}" type="sibTrans" cxnId="{2ACE6DCB-F090-4BB8-975F-9664B51538E3}">
      <dgm:prSet/>
      <dgm:spPr/>
      <dgm:t>
        <a:bodyPr/>
        <a:lstStyle/>
        <a:p>
          <a:endParaRPr lang="zh-TW" altLang="en-US"/>
        </a:p>
      </dgm:t>
    </dgm:pt>
    <dgm:pt modelId="{9AC83704-8F9D-45FD-A0E6-8FE2524D155F}">
      <dgm:prSet phldrT="[文字]"/>
      <dgm:spPr/>
      <dgm:t>
        <a:bodyPr/>
        <a:lstStyle/>
        <a:p>
          <a:r>
            <a:rPr lang="en-US" altLang="zh-TW" dirty="0">
              <a:latin typeface="微軟正黑體" panose="020B0604030504040204" pitchFamily="34" charset="-120"/>
              <a:ea typeface="微軟正黑體" panose="020B0604030504040204" pitchFamily="34" charset="-120"/>
            </a:rPr>
            <a:t>Context Engineering </a:t>
          </a:r>
          <a:r>
            <a:rPr lang="zh-TW" altLang="en-US" dirty="0">
              <a:latin typeface="微軟正黑體" panose="020B0604030504040204" pitchFamily="34" charset="-120"/>
              <a:ea typeface="微軟正黑體" panose="020B0604030504040204" pitchFamily="34" charset="-120"/>
            </a:rPr>
            <a:t>的基本方法</a:t>
          </a:r>
        </a:p>
      </dgm:t>
    </dgm:pt>
    <dgm:pt modelId="{C96D48B1-5990-4CD5-B2B8-CFF6D64FA0EF}" type="parTrans" cxnId="{7791C1C7-2A20-4E41-B57C-62AD0CF0DB12}">
      <dgm:prSet/>
      <dgm:spPr/>
      <dgm:t>
        <a:bodyPr/>
        <a:lstStyle/>
        <a:p>
          <a:endParaRPr lang="zh-TW" altLang="en-US"/>
        </a:p>
      </dgm:t>
    </dgm:pt>
    <dgm:pt modelId="{B9317CA1-EE8F-47A3-A814-075725956704}" type="sibTrans" cxnId="{7791C1C7-2A20-4E41-B57C-62AD0CF0DB12}">
      <dgm:prSet/>
      <dgm:spPr/>
      <dgm:t>
        <a:bodyPr/>
        <a:lstStyle/>
        <a:p>
          <a:endParaRPr lang="zh-TW" altLang="en-US"/>
        </a:p>
      </dgm:t>
    </dgm:pt>
    <dgm:pt modelId="{D2D01E93-052C-4683-8A2C-4C4E7493955B}" type="pres">
      <dgm:prSet presAssocID="{E2C10D01-481E-401F-A5EF-5AD2E3E961EC}" presName="linear" presStyleCnt="0">
        <dgm:presLayoutVars>
          <dgm:animLvl val="lvl"/>
          <dgm:resizeHandles val="exact"/>
        </dgm:presLayoutVars>
      </dgm:prSet>
      <dgm:spPr/>
    </dgm:pt>
    <dgm:pt modelId="{87B0383A-F74F-4C15-9D36-77D15AF8141E}" type="pres">
      <dgm:prSet presAssocID="{EA3CFF38-1F14-4878-851A-7EEB60212859}" presName="parentText" presStyleLbl="node1" presStyleIdx="0" presStyleCnt="3">
        <dgm:presLayoutVars>
          <dgm:chMax val="0"/>
          <dgm:bulletEnabled val="1"/>
        </dgm:presLayoutVars>
      </dgm:prSet>
      <dgm:spPr/>
    </dgm:pt>
    <dgm:pt modelId="{712F5441-E9E9-4137-9976-0B3CC47D342A}" type="pres">
      <dgm:prSet presAssocID="{75375E9D-3F64-472F-B61F-30C35F86993B}" presName="spacer" presStyleCnt="0"/>
      <dgm:spPr/>
    </dgm:pt>
    <dgm:pt modelId="{455A3931-7457-4218-B77B-F11A51DFBCF3}" type="pres">
      <dgm:prSet presAssocID="{CBE1932E-9AD0-4158-A99A-2331C1A8323B}" presName="parentText" presStyleLbl="node1" presStyleIdx="1" presStyleCnt="3">
        <dgm:presLayoutVars>
          <dgm:chMax val="0"/>
          <dgm:bulletEnabled val="1"/>
        </dgm:presLayoutVars>
      </dgm:prSet>
      <dgm:spPr/>
    </dgm:pt>
    <dgm:pt modelId="{8C0A54BF-72DB-441D-B02C-06DDC2D8F194}" type="pres">
      <dgm:prSet presAssocID="{A382B864-E17A-4B61-ABB6-5AE70315522A}" presName="spacer" presStyleCnt="0"/>
      <dgm:spPr/>
    </dgm:pt>
    <dgm:pt modelId="{14A4A351-B9D1-49AE-95DC-3AAB91C1E84E}" type="pres">
      <dgm:prSet presAssocID="{9AC83704-8F9D-45FD-A0E6-8FE2524D155F}" presName="parentText" presStyleLbl="node1" presStyleIdx="2" presStyleCnt="3">
        <dgm:presLayoutVars>
          <dgm:chMax val="0"/>
          <dgm:bulletEnabled val="1"/>
        </dgm:presLayoutVars>
      </dgm:prSet>
      <dgm:spPr/>
    </dgm:pt>
  </dgm:ptLst>
  <dgm:cxnLst>
    <dgm:cxn modelId="{E0036235-405F-4E30-BCBF-29DA25D1F744}" srcId="{E2C10D01-481E-401F-A5EF-5AD2E3E961EC}" destId="{EA3CFF38-1F14-4878-851A-7EEB60212859}" srcOrd="0" destOrd="0" parTransId="{A2024952-66C5-46BE-A4D4-12C7D1FC7F29}" sibTransId="{75375E9D-3F64-472F-B61F-30C35F86993B}"/>
    <dgm:cxn modelId="{F9B9047D-5353-431F-B70B-8016FAE595A5}" type="presOf" srcId="{CBE1932E-9AD0-4158-A99A-2331C1A8323B}" destId="{455A3931-7457-4218-B77B-F11A51DFBCF3}" srcOrd="0" destOrd="0" presId="urn:microsoft.com/office/officeart/2005/8/layout/vList2"/>
    <dgm:cxn modelId="{AE4E8F83-CBEF-4D2C-B4FE-706D09437A81}" type="presOf" srcId="{E2C10D01-481E-401F-A5EF-5AD2E3E961EC}" destId="{D2D01E93-052C-4683-8A2C-4C4E7493955B}" srcOrd="0" destOrd="0" presId="urn:microsoft.com/office/officeart/2005/8/layout/vList2"/>
    <dgm:cxn modelId="{BF17828C-C8EE-4F48-99BC-7B958F8B519F}" type="presOf" srcId="{9AC83704-8F9D-45FD-A0E6-8FE2524D155F}" destId="{14A4A351-B9D1-49AE-95DC-3AAB91C1E84E}" srcOrd="0" destOrd="0" presId="urn:microsoft.com/office/officeart/2005/8/layout/vList2"/>
    <dgm:cxn modelId="{7791C1C7-2A20-4E41-B57C-62AD0CF0DB12}" srcId="{E2C10D01-481E-401F-A5EF-5AD2E3E961EC}" destId="{9AC83704-8F9D-45FD-A0E6-8FE2524D155F}" srcOrd="2" destOrd="0" parTransId="{C96D48B1-5990-4CD5-B2B8-CFF6D64FA0EF}" sibTransId="{B9317CA1-EE8F-47A3-A814-075725956704}"/>
    <dgm:cxn modelId="{2ACE6DCB-F090-4BB8-975F-9664B51538E3}" srcId="{E2C10D01-481E-401F-A5EF-5AD2E3E961EC}" destId="{CBE1932E-9AD0-4158-A99A-2331C1A8323B}" srcOrd="1" destOrd="0" parTransId="{254F720D-ADE5-4602-8E44-7B5A09D7D5B2}" sibTransId="{A382B864-E17A-4B61-ABB6-5AE70315522A}"/>
    <dgm:cxn modelId="{11E14CD1-9F08-4160-AA42-0BDF77ABB733}" type="presOf" srcId="{EA3CFF38-1F14-4878-851A-7EEB60212859}" destId="{87B0383A-F74F-4C15-9D36-77D15AF8141E}" srcOrd="0" destOrd="0" presId="urn:microsoft.com/office/officeart/2005/8/layout/vList2"/>
    <dgm:cxn modelId="{4D968599-55A0-467E-B72E-619DAC96C2FF}" type="presParOf" srcId="{D2D01E93-052C-4683-8A2C-4C4E7493955B}" destId="{87B0383A-F74F-4C15-9D36-77D15AF8141E}" srcOrd="0" destOrd="0" presId="urn:microsoft.com/office/officeart/2005/8/layout/vList2"/>
    <dgm:cxn modelId="{D45F9448-DBE2-4B88-80EE-FD7E4DBDF6B0}" type="presParOf" srcId="{D2D01E93-052C-4683-8A2C-4C4E7493955B}" destId="{712F5441-E9E9-4137-9976-0B3CC47D342A}" srcOrd="1" destOrd="0" presId="urn:microsoft.com/office/officeart/2005/8/layout/vList2"/>
    <dgm:cxn modelId="{334EC8BD-CC58-4BFE-8592-0D2594A53233}" type="presParOf" srcId="{D2D01E93-052C-4683-8A2C-4C4E7493955B}" destId="{455A3931-7457-4218-B77B-F11A51DFBCF3}" srcOrd="2" destOrd="0" presId="urn:microsoft.com/office/officeart/2005/8/layout/vList2"/>
    <dgm:cxn modelId="{5BBFCD00-7040-41D2-9AAE-8C2CF90D2DEE}" type="presParOf" srcId="{D2D01E93-052C-4683-8A2C-4C4E7493955B}" destId="{8C0A54BF-72DB-441D-B02C-06DDC2D8F194}" srcOrd="3" destOrd="0" presId="urn:microsoft.com/office/officeart/2005/8/layout/vList2"/>
    <dgm:cxn modelId="{53865761-34BD-49F3-B89A-515FFDB59DBF}" type="presParOf" srcId="{D2D01E93-052C-4683-8A2C-4C4E7493955B}" destId="{14A4A351-B9D1-49AE-95DC-3AAB91C1E8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6638E-5C08-4F06-8152-3584E6E89B8D}" type="doc">
      <dgm:prSet loTypeId="urn:microsoft.com/office/officeart/2005/8/layout/hierarchy4" loCatId="list" qsTypeId="urn:microsoft.com/office/officeart/2005/8/quickstyle/simple5" qsCatId="simple" csTypeId="urn:microsoft.com/office/officeart/2005/8/colors/colorful5" csCatId="colorful" phldr="1"/>
      <dgm:spPr/>
      <dgm:t>
        <a:bodyPr/>
        <a:lstStyle/>
        <a:p>
          <a:endParaRPr lang="zh-TW" altLang="en-US"/>
        </a:p>
      </dgm:t>
    </dgm:pt>
    <dgm:pt modelId="{DA3D4EB1-4AB8-4C46-84DB-46B8CA988A84}">
      <dgm:prSet phldrT="[文字]"/>
      <dgm:spPr/>
      <dgm:t>
        <a:bodyPr/>
        <a:lstStyle/>
        <a:p>
          <a:r>
            <a:rPr lang="en-US" altLang="zh-TW" dirty="0"/>
            <a:t>Select</a:t>
          </a:r>
          <a:endParaRPr lang="zh-TW" altLang="en-US" dirty="0"/>
        </a:p>
      </dgm:t>
    </dgm:pt>
    <dgm:pt modelId="{3F2698EC-2AA9-497A-8D12-1863FA704586}" type="parTrans" cxnId="{4534DC35-5217-46DB-A12B-841476B901BF}">
      <dgm:prSet/>
      <dgm:spPr/>
      <dgm:t>
        <a:bodyPr/>
        <a:lstStyle/>
        <a:p>
          <a:endParaRPr lang="zh-TW" altLang="en-US"/>
        </a:p>
      </dgm:t>
    </dgm:pt>
    <dgm:pt modelId="{BBFB87BA-1B01-4EE7-81CF-EF9AC09D7D62}" type="sibTrans" cxnId="{4534DC35-5217-46DB-A12B-841476B901BF}">
      <dgm:prSet/>
      <dgm:spPr/>
      <dgm:t>
        <a:bodyPr/>
        <a:lstStyle/>
        <a:p>
          <a:endParaRPr lang="zh-TW" altLang="en-US"/>
        </a:p>
      </dgm:t>
    </dgm:pt>
    <dgm:pt modelId="{5AFAA1B7-00F6-4548-A3E2-231AF0F83422}">
      <dgm:prSet phldrT="[文字]">
        <dgm:style>
          <a:lnRef idx="3">
            <a:schemeClr val="lt1"/>
          </a:lnRef>
          <a:fillRef idx="1">
            <a:schemeClr val="accent5"/>
          </a:fillRef>
          <a:effectRef idx="1">
            <a:schemeClr val="accent5"/>
          </a:effectRef>
          <a:fontRef idx="minor">
            <a:schemeClr val="lt1"/>
          </a:fontRef>
        </dgm:style>
      </dgm:prSet>
      <dgm:spPr/>
      <dgm:t>
        <a:bodyPr/>
        <a:lstStyle/>
        <a:p>
          <a:r>
            <a:rPr lang="en-US" altLang="zh-TW" dirty="0"/>
            <a:t>Compress</a:t>
          </a:r>
          <a:endParaRPr lang="zh-TW" altLang="en-US" dirty="0"/>
        </a:p>
      </dgm:t>
    </dgm:pt>
    <dgm:pt modelId="{6071178A-BA60-4138-A979-92A85FD68880}" type="parTrans" cxnId="{F0F7DBFD-E3E5-4972-94B0-6D123A32A40C}">
      <dgm:prSet/>
      <dgm:spPr/>
      <dgm:t>
        <a:bodyPr/>
        <a:lstStyle/>
        <a:p>
          <a:endParaRPr lang="zh-TW" altLang="en-US"/>
        </a:p>
      </dgm:t>
    </dgm:pt>
    <dgm:pt modelId="{04A61C1D-8CA7-4ED4-82FD-A5D932C421F5}" type="sibTrans" cxnId="{F0F7DBFD-E3E5-4972-94B0-6D123A32A40C}">
      <dgm:prSet/>
      <dgm:spPr/>
      <dgm:t>
        <a:bodyPr/>
        <a:lstStyle/>
        <a:p>
          <a:endParaRPr lang="zh-TW" altLang="en-US"/>
        </a:p>
      </dgm:t>
    </dgm:pt>
    <dgm:pt modelId="{1B19646E-D9B9-43D9-BFC4-F267B2CF67EA}">
      <dgm:prSet phldrT="[文字]">
        <dgm:style>
          <a:lnRef idx="3">
            <a:schemeClr val="lt1"/>
          </a:lnRef>
          <a:fillRef idx="1">
            <a:schemeClr val="accent6"/>
          </a:fillRef>
          <a:effectRef idx="1">
            <a:schemeClr val="accent6"/>
          </a:effectRef>
          <a:fontRef idx="minor">
            <a:schemeClr val="lt1"/>
          </a:fontRef>
        </dgm:style>
      </dgm:prSet>
      <dgm:spPr/>
      <dgm:t>
        <a:bodyPr/>
        <a:lstStyle/>
        <a:p>
          <a:r>
            <a:rPr lang="en-US" altLang="zh-TW" dirty="0"/>
            <a:t>Multi-Agent</a:t>
          </a:r>
          <a:endParaRPr lang="zh-TW" altLang="en-US" dirty="0"/>
        </a:p>
      </dgm:t>
    </dgm:pt>
    <dgm:pt modelId="{45079C28-4302-4B66-ACA4-92D83168F7B5}" type="parTrans" cxnId="{C0F43D7A-9B3B-4803-8A5F-ABFF94202EAB}">
      <dgm:prSet/>
      <dgm:spPr/>
      <dgm:t>
        <a:bodyPr/>
        <a:lstStyle/>
        <a:p>
          <a:endParaRPr lang="zh-TW" altLang="en-US"/>
        </a:p>
      </dgm:t>
    </dgm:pt>
    <dgm:pt modelId="{7F1D4E4C-1E00-434D-B7FF-E39B43C89FBE}" type="sibTrans" cxnId="{C0F43D7A-9B3B-4803-8A5F-ABFF94202EAB}">
      <dgm:prSet/>
      <dgm:spPr/>
      <dgm:t>
        <a:bodyPr/>
        <a:lstStyle/>
        <a:p>
          <a:endParaRPr lang="zh-TW" altLang="en-US"/>
        </a:p>
      </dgm:t>
    </dgm:pt>
    <dgm:pt modelId="{C7FCEFCE-BAF2-404B-BE7A-5D2C211E4002}" type="pres">
      <dgm:prSet presAssocID="{E556638E-5C08-4F06-8152-3584E6E89B8D}" presName="Name0" presStyleCnt="0">
        <dgm:presLayoutVars>
          <dgm:chPref val="1"/>
          <dgm:dir/>
          <dgm:animOne val="branch"/>
          <dgm:animLvl val="lvl"/>
          <dgm:resizeHandles/>
        </dgm:presLayoutVars>
      </dgm:prSet>
      <dgm:spPr/>
    </dgm:pt>
    <dgm:pt modelId="{821CE6F9-5C3E-4E59-A59B-AAE619E8CEB1}" type="pres">
      <dgm:prSet presAssocID="{DA3D4EB1-4AB8-4C46-84DB-46B8CA988A84}" presName="vertOne" presStyleCnt="0"/>
      <dgm:spPr/>
    </dgm:pt>
    <dgm:pt modelId="{A1425A52-F40B-4D90-966B-E21960245079}" type="pres">
      <dgm:prSet presAssocID="{DA3D4EB1-4AB8-4C46-84DB-46B8CA988A84}" presName="txOne" presStyleLbl="node0" presStyleIdx="0" presStyleCnt="3">
        <dgm:presLayoutVars>
          <dgm:chPref val="3"/>
        </dgm:presLayoutVars>
      </dgm:prSet>
      <dgm:spPr/>
    </dgm:pt>
    <dgm:pt modelId="{6AE8E796-9FAD-44CC-9965-16C5DC0098A8}" type="pres">
      <dgm:prSet presAssocID="{DA3D4EB1-4AB8-4C46-84DB-46B8CA988A84}" presName="horzOne" presStyleCnt="0"/>
      <dgm:spPr/>
    </dgm:pt>
    <dgm:pt modelId="{2B26EFEF-60D9-454C-88C2-D87BA2D2E75E}" type="pres">
      <dgm:prSet presAssocID="{BBFB87BA-1B01-4EE7-81CF-EF9AC09D7D62}" presName="sibSpaceOne" presStyleCnt="0"/>
      <dgm:spPr/>
    </dgm:pt>
    <dgm:pt modelId="{59F10E86-363B-4779-86B7-80E4A5A4054E}" type="pres">
      <dgm:prSet presAssocID="{5AFAA1B7-00F6-4548-A3E2-231AF0F83422}" presName="vertOne" presStyleCnt="0"/>
      <dgm:spPr/>
    </dgm:pt>
    <dgm:pt modelId="{B48F2111-9616-4D60-9D9E-7CE5E176158A}" type="pres">
      <dgm:prSet presAssocID="{5AFAA1B7-00F6-4548-A3E2-231AF0F83422}" presName="txOne" presStyleLbl="node0" presStyleIdx="1" presStyleCnt="3">
        <dgm:presLayoutVars>
          <dgm:chPref val="3"/>
        </dgm:presLayoutVars>
      </dgm:prSet>
      <dgm:spPr/>
    </dgm:pt>
    <dgm:pt modelId="{511C5B6A-AB60-4A08-9EE4-1DCFAB3F2848}" type="pres">
      <dgm:prSet presAssocID="{5AFAA1B7-00F6-4548-A3E2-231AF0F83422}" presName="horzOne" presStyleCnt="0"/>
      <dgm:spPr/>
    </dgm:pt>
    <dgm:pt modelId="{BC7F326B-38AD-4780-9A39-194869CFE25B}" type="pres">
      <dgm:prSet presAssocID="{04A61C1D-8CA7-4ED4-82FD-A5D932C421F5}" presName="sibSpaceOne" presStyleCnt="0"/>
      <dgm:spPr/>
    </dgm:pt>
    <dgm:pt modelId="{553906C3-F8EC-43E7-8432-567F5FAAFD62}" type="pres">
      <dgm:prSet presAssocID="{1B19646E-D9B9-43D9-BFC4-F267B2CF67EA}" presName="vertOne" presStyleCnt="0"/>
      <dgm:spPr/>
    </dgm:pt>
    <dgm:pt modelId="{1241A6EB-5260-4FA2-830F-10CC16A91B3A}" type="pres">
      <dgm:prSet presAssocID="{1B19646E-D9B9-43D9-BFC4-F267B2CF67EA}" presName="txOne" presStyleLbl="node0" presStyleIdx="2" presStyleCnt="3">
        <dgm:presLayoutVars>
          <dgm:chPref val="3"/>
        </dgm:presLayoutVars>
      </dgm:prSet>
      <dgm:spPr/>
    </dgm:pt>
    <dgm:pt modelId="{7FA6C91D-B406-4F85-B891-5FBC98F62F88}" type="pres">
      <dgm:prSet presAssocID="{1B19646E-D9B9-43D9-BFC4-F267B2CF67EA}" presName="horzOne" presStyleCnt="0"/>
      <dgm:spPr/>
    </dgm:pt>
  </dgm:ptLst>
  <dgm:cxnLst>
    <dgm:cxn modelId="{4534DC35-5217-46DB-A12B-841476B901BF}" srcId="{E556638E-5C08-4F06-8152-3584E6E89B8D}" destId="{DA3D4EB1-4AB8-4C46-84DB-46B8CA988A84}" srcOrd="0" destOrd="0" parTransId="{3F2698EC-2AA9-497A-8D12-1863FA704586}" sibTransId="{BBFB87BA-1B01-4EE7-81CF-EF9AC09D7D62}"/>
    <dgm:cxn modelId="{1D452C57-2082-4065-9F23-6DE800764239}" type="presOf" srcId="{DA3D4EB1-4AB8-4C46-84DB-46B8CA988A84}" destId="{A1425A52-F40B-4D90-966B-E21960245079}" srcOrd="0" destOrd="0" presId="urn:microsoft.com/office/officeart/2005/8/layout/hierarchy4"/>
    <dgm:cxn modelId="{C0F43D7A-9B3B-4803-8A5F-ABFF94202EAB}" srcId="{E556638E-5C08-4F06-8152-3584E6E89B8D}" destId="{1B19646E-D9B9-43D9-BFC4-F267B2CF67EA}" srcOrd="2" destOrd="0" parTransId="{45079C28-4302-4B66-ACA4-92D83168F7B5}" sibTransId="{7F1D4E4C-1E00-434D-B7FF-E39B43C89FBE}"/>
    <dgm:cxn modelId="{C6D3DC89-190A-44C4-A00E-7AF5F0C736ED}" type="presOf" srcId="{1B19646E-D9B9-43D9-BFC4-F267B2CF67EA}" destId="{1241A6EB-5260-4FA2-830F-10CC16A91B3A}" srcOrd="0" destOrd="0" presId="urn:microsoft.com/office/officeart/2005/8/layout/hierarchy4"/>
    <dgm:cxn modelId="{2603DD8B-7E7E-4F8D-8CC9-5E9404B2354F}" type="presOf" srcId="{E556638E-5C08-4F06-8152-3584E6E89B8D}" destId="{C7FCEFCE-BAF2-404B-BE7A-5D2C211E4002}" srcOrd="0" destOrd="0" presId="urn:microsoft.com/office/officeart/2005/8/layout/hierarchy4"/>
    <dgm:cxn modelId="{BFE4A0AC-AD59-46A5-8E90-6E5037CE5D19}" type="presOf" srcId="{5AFAA1B7-00F6-4548-A3E2-231AF0F83422}" destId="{B48F2111-9616-4D60-9D9E-7CE5E176158A}" srcOrd="0" destOrd="0" presId="urn:microsoft.com/office/officeart/2005/8/layout/hierarchy4"/>
    <dgm:cxn modelId="{F0F7DBFD-E3E5-4972-94B0-6D123A32A40C}" srcId="{E556638E-5C08-4F06-8152-3584E6E89B8D}" destId="{5AFAA1B7-00F6-4548-A3E2-231AF0F83422}" srcOrd="1" destOrd="0" parTransId="{6071178A-BA60-4138-A979-92A85FD68880}" sibTransId="{04A61C1D-8CA7-4ED4-82FD-A5D932C421F5}"/>
    <dgm:cxn modelId="{836F0CCD-BE0D-4B18-8F2A-214D71440DD7}" type="presParOf" srcId="{C7FCEFCE-BAF2-404B-BE7A-5D2C211E4002}" destId="{821CE6F9-5C3E-4E59-A59B-AAE619E8CEB1}" srcOrd="0" destOrd="0" presId="urn:microsoft.com/office/officeart/2005/8/layout/hierarchy4"/>
    <dgm:cxn modelId="{386075BA-3EE2-4A15-B2BD-371DB026959E}" type="presParOf" srcId="{821CE6F9-5C3E-4E59-A59B-AAE619E8CEB1}" destId="{A1425A52-F40B-4D90-966B-E21960245079}" srcOrd="0" destOrd="0" presId="urn:microsoft.com/office/officeart/2005/8/layout/hierarchy4"/>
    <dgm:cxn modelId="{DBBD214E-E2B4-485D-9CC4-68172B4A1E7B}" type="presParOf" srcId="{821CE6F9-5C3E-4E59-A59B-AAE619E8CEB1}" destId="{6AE8E796-9FAD-44CC-9965-16C5DC0098A8}" srcOrd="1" destOrd="0" presId="urn:microsoft.com/office/officeart/2005/8/layout/hierarchy4"/>
    <dgm:cxn modelId="{D9B461BE-9693-4651-B5D8-D58121E58BF8}" type="presParOf" srcId="{C7FCEFCE-BAF2-404B-BE7A-5D2C211E4002}" destId="{2B26EFEF-60D9-454C-88C2-D87BA2D2E75E}" srcOrd="1" destOrd="0" presId="urn:microsoft.com/office/officeart/2005/8/layout/hierarchy4"/>
    <dgm:cxn modelId="{E9C114F5-383C-4028-9400-C26ABA5A90AA}" type="presParOf" srcId="{C7FCEFCE-BAF2-404B-BE7A-5D2C211E4002}" destId="{59F10E86-363B-4779-86B7-80E4A5A4054E}" srcOrd="2" destOrd="0" presId="urn:microsoft.com/office/officeart/2005/8/layout/hierarchy4"/>
    <dgm:cxn modelId="{F65C841D-86DD-4D64-8226-D2E95CE2364C}" type="presParOf" srcId="{59F10E86-363B-4779-86B7-80E4A5A4054E}" destId="{B48F2111-9616-4D60-9D9E-7CE5E176158A}" srcOrd="0" destOrd="0" presId="urn:microsoft.com/office/officeart/2005/8/layout/hierarchy4"/>
    <dgm:cxn modelId="{BD18A3F2-7846-46F0-8099-C1591C16AF36}" type="presParOf" srcId="{59F10E86-363B-4779-86B7-80E4A5A4054E}" destId="{511C5B6A-AB60-4A08-9EE4-1DCFAB3F2848}" srcOrd="1" destOrd="0" presId="urn:microsoft.com/office/officeart/2005/8/layout/hierarchy4"/>
    <dgm:cxn modelId="{49D9C889-B2AC-4A9B-893E-AF94A5835AFC}" type="presParOf" srcId="{C7FCEFCE-BAF2-404B-BE7A-5D2C211E4002}" destId="{BC7F326B-38AD-4780-9A39-194869CFE25B}" srcOrd="3" destOrd="0" presId="urn:microsoft.com/office/officeart/2005/8/layout/hierarchy4"/>
    <dgm:cxn modelId="{E28BBC18-F86A-4F0B-B680-B483F606F4F2}" type="presParOf" srcId="{C7FCEFCE-BAF2-404B-BE7A-5D2C211E4002}" destId="{553906C3-F8EC-43E7-8432-567F5FAAFD62}" srcOrd="4" destOrd="0" presId="urn:microsoft.com/office/officeart/2005/8/layout/hierarchy4"/>
    <dgm:cxn modelId="{3FC067DE-D231-4135-9863-4A5D922947E4}" type="presParOf" srcId="{553906C3-F8EC-43E7-8432-567F5FAAFD62}" destId="{1241A6EB-5260-4FA2-830F-10CC16A91B3A}" srcOrd="0" destOrd="0" presId="urn:microsoft.com/office/officeart/2005/8/layout/hierarchy4"/>
    <dgm:cxn modelId="{2B31B7E5-C6AE-4194-BE36-29F6410B96E4}" type="presParOf" srcId="{553906C3-F8EC-43E7-8432-567F5FAAFD62}" destId="{7FA6C91D-B406-4F85-B891-5FBC98F62F8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2C10D01-481E-401F-A5EF-5AD2E3E961E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EA3CFF38-1F14-4878-851A-7EEB60212859}">
      <dgm:prSet phldrT="[文字]"/>
      <dgm:spPr/>
      <dgm:t>
        <a:bodyPr/>
        <a:lstStyle/>
        <a:p>
          <a:r>
            <a:rPr lang="en-US" altLang="zh-TW">
              <a:latin typeface="微軟正黑體" panose="020B0604030504040204" pitchFamily="34" charset="-120"/>
              <a:ea typeface="微軟正黑體" panose="020B0604030504040204" pitchFamily="34" charset="-120"/>
            </a:rPr>
            <a:t>Context </a:t>
          </a:r>
          <a:r>
            <a:rPr lang="zh-TW" altLang="en-US">
              <a:latin typeface="微軟正黑體" panose="020B0604030504040204" pitchFamily="34" charset="-120"/>
              <a:ea typeface="微軟正黑體" panose="020B0604030504040204" pitchFamily="34" charset="-120"/>
            </a:rPr>
            <a:t>裡面需要有什麼？</a:t>
          </a:r>
          <a:endParaRPr lang="zh-TW" altLang="en-US" dirty="0">
            <a:latin typeface="微軟正黑體" panose="020B0604030504040204" pitchFamily="34" charset="-120"/>
            <a:ea typeface="微軟正黑體" panose="020B0604030504040204" pitchFamily="34" charset="-120"/>
          </a:endParaRPr>
        </a:p>
      </dgm:t>
    </dgm:pt>
    <dgm:pt modelId="{A2024952-66C5-46BE-A4D4-12C7D1FC7F29}" type="parTrans" cxnId="{E0036235-405F-4E30-BCBF-29DA25D1F744}">
      <dgm:prSet/>
      <dgm:spPr/>
      <dgm:t>
        <a:bodyPr/>
        <a:lstStyle/>
        <a:p>
          <a:endParaRPr lang="zh-TW" altLang="en-US"/>
        </a:p>
      </dgm:t>
    </dgm:pt>
    <dgm:pt modelId="{75375E9D-3F64-472F-B61F-30C35F86993B}" type="sibTrans" cxnId="{E0036235-405F-4E30-BCBF-29DA25D1F744}">
      <dgm:prSet/>
      <dgm:spPr/>
      <dgm:t>
        <a:bodyPr/>
        <a:lstStyle/>
        <a:p>
          <a:endParaRPr lang="zh-TW" altLang="en-US"/>
        </a:p>
      </dgm:t>
    </dgm:pt>
    <dgm:pt modelId="{6481DFB6-907E-4448-AFEE-B1599DD2A9BD}">
      <dgm:prSet phldrT="[文字]"/>
      <dgm:spPr/>
      <dgm:t>
        <a:bodyPr/>
        <a:lstStyle/>
        <a:p>
          <a:r>
            <a:rPr lang="zh-TW" altLang="en-US" dirty="0">
              <a:latin typeface="微軟正黑體" panose="020B0604030504040204" pitchFamily="34" charset="-120"/>
              <a:ea typeface="微軟正黑體" panose="020B0604030504040204" pitchFamily="34" charset="-120"/>
            </a:rPr>
            <a:t>為什麼</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時代，需要  </a:t>
          </a:r>
          <a:r>
            <a:rPr lang="en-US" altLang="zh-TW" dirty="0">
              <a:latin typeface="微軟正黑體" panose="020B0604030504040204" pitchFamily="34" charset="-120"/>
              <a:ea typeface="微軟正黑體" panose="020B0604030504040204" pitchFamily="34" charset="-120"/>
            </a:rPr>
            <a:t>Context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Engineering </a:t>
          </a:r>
          <a:endParaRPr lang="zh-TW" altLang="en-US" dirty="0">
            <a:latin typeface="微軟正黑體" panose="020B0604030504040204" pitchFamily="34" charset="-120"/>
            <a:ea typeface="微軟正黑體" panose="020B0604030504040204" pitchFamily="34" charset="-120"/>
          </a:endParaRPr>
        </a:p>
      </dgm:t>
    </dgm:pt>
    <dgm:pt modelId="{42F86B77-FCC6-4B73-8465-AEE9AB2DE81E}" type="parTrans" cxnId="{EEA605B3-B673-43A6-8699-20729E301F89}">
      <dgm:prSet/>
      <dgm:spPr/>
      <dgm:t>
        <a:bodyPr/>
        <a:lstStyle/>
        <a:p>
          <a:endParaRPr lang="zh-TW" altLang="en-US"/>
        </a:p>
      </dgm:t>
    </dgm:pt>
    <dgm:pt modelId="{3D9FA471-1BEB-4EB3-BA4B-66850AE3EE36}" type="sibTrans" cxnId="{EEA605B3-B673-43A6-8699-20729E301F89}">
      <dgm:prSet/>
      <dgm:spPr/>
      <dgm:t>
        <a:bodyPr/>
        <a:lstStyle/>
        <a:p>
          <a:endParaRPr lang="zh-TW" altLang="en-US"/>
        </a:p>
      </dgm:t>
    </dgm:pt>
    <dgm:pt modelId="{9E1037A5-9AE6-4AA5-8FF9-390B7722FD76}">
      <dgm:prSet phldrT="[文字]"/>
      <dgm:spPr/>
      <dgm:t>
        <a:bodyPr/>
        <a:lstStyle/>
        <a:p>
          <a:r>
            <a:rPr lang="en-US" altLang="zh-TW" dirty="0">
              <a:latin typeface="微軟正黑體" panose="020B0604030504040204" pitchFamily="34" charset="-120"/>
              <a:ea typeface="微軟正黑體" panose="020B0604030504040204" pitchFamily="34" charset="-120"/>
            </a:rPr>
            <a:t>Context Engineering </a:t>
          </a:r>
          <a:r>
            <a:rPr lang="zh-TW" altLang="en-US" dirty="0">
              <a:latin typeface="微軟正黑體" panose="020B0604030504040204" pitchFamily="34" charset="-120"/>
              <a:ea typeface="微軟正黑體" panose="020B0604030504040204" pitchFamily="34" charset="-120"/>
            </a:rPr>
            <a:t>的基本方法</a:t>
          </a:r>
        </a:p>
      </dgm:t>
    </dgm:pt>
    <dgm:pt modelId="{97FD29CE-F0E0-44ED-B768-889A682227D3}" type="parTrans" cxnId="{2627EFDB-6BE6-4F4C-A512-3D512E9C90F9}">
      <dgm:prSet/>
      <dgm:spPr/>
      <dgm:t>
        <a:bodyPr/>
        <a:lstStyle/>
        <a:p>
          <a:endParaRPr lang="zh-TW" altLang="en-US"/>
        </a:p>
      </dgm:t>
    </dgm:pt>
    <dgm:pt modelId="{7B155F86-775F-4B9F-A352-5C806730ECC2}" type="sibTrans" cxnId="{2627EFDB-6BE6-4F4C-A512-3D512E9C90F9}">
      <dgm:prSet/>
      <dgm:spPr/>
      <dgm:t>
        <a:bodyPr/>
        <a:lstStyle/>
        <a:p>
          <a:endParaRPr lang="zh-TW" altLang="en-US"/>
        </a:p>
      </dgm:t>
    </dgm:pt>
    <dgm:pt modelId="{D2D01E93-052C-4683-8A2C-4C4E7493955B}" type="pres">
      <dgm:prSet presAssocID="{E2C10D01-481E-401F-A5EF-5AD2E3E961EC}" presName="linear" presStyleCnt="0">
        <dgm:presLayoutVars>
          <dgm:animLvl val="lvl"/>
          <dgm:resizeHandles val="exact"/>
        </dgm:presLayoutVars>
      </dgm:prSet>
      <dgm:spPr/>
    </dgm:pt>
    <dgm:pt modelId="{87B0383A-F74F-4C15-9D36-77D15AF8141E}" type="pres">
      <dgm:prSet presAssocID="{EA3CFF38-1F14-4878-851A-7EEB60212859}" presName="parentText" presStyleLbl="node1" presStyleIdx="0" presStyleCnt="3">
        <dgm:presLayoutVars>
          <dgm:chMax val="0"/>
          <dgm:bulletEnabled val="1"/>
        </dgm:presLayoutVars>
      </dgm:prSet>
      <dgm:spPr/>
    </dgm:pt>
    <dgm:pt modelId="{712F5441-E9E9-4137-9976-0B3CC47D342A}" type="pres">
      <dgm:prSet presAssocID="{75375E9D-3F64-472F-B61F-30C35F86993B}" presName="spacer" presStyleCnt="0"/>
      <dgm:spPr/>
    </dgm:pt>
    <dgm:pt modelId="{3D8C432D-D058-418D-A1FA-6992C71299D6}" type="pres">
      <dgm:prSet presAssocID="{6481DFB6-907E-4448-AFEE-B1599DD2A9BD}" presName="parentText" presStyleLbl="node1" presStyleIdx="1" presStyleCnt="3">
        <dgm:presLayoutVars>
          <dgm:chMax val="0"/>
          <dgm:bulletEnabled val="1"/>
        </dgm:presLayoutVars>
      </dgm:prSet>
      <dgm:spPr/>
    </dgm:pt>
    <dgm:pt modelId="{0BDBFABE-DD39-4B69-A9CC-B2411DDAFCD7}" type="pres">
      <dgm:prSet presAssocID="{3D9FA471-1BEB-4EB3-BA4B-66850AE3EE36}" presName="spacer" presStyleCnt="0"/>
      <dgm:spPr/>
    </dgm:pt>
    <dgm:pt modelId="{ABDE8154-3CDA-493A-935E-0604909E1535}" type="pres">
      <dgm:prSet presAssocID="{9E1037A5-9AE6-4AA5-8FF9-390B7722FD76}" presName="parentText" presStyleLbl="node1" presStyleIdx="2" presStyleCnt="3">
        <dgm:presLayoutVars>
          <dgm:chMax val="0"/>
          <dgm:bulletEnabled val="1"/>
        </dgm:presLayoutVars>
      </dgm:prSet>
      <dgm:spPr/>
    </dgm:pt>
  </dgm:ptLst>
  <dgm:cxnLst>
    <dgm:cxn modelId="{E0036235-405F-4E30-BCBF-29DA25D1F744}" srcId="{E2C10D01-481E-401F-A5EF-5AD2E3E961EC}" destId="{EA3CFF38-1F14-4878-851A-7EEB60212859}" srcOrd="0" destOrd="0" parTransId="{A2024952-66C5-46BE-A4D4-12C7D1FC7F29}" sibTransId="{75375E9D-3F64-472F-B61F-30C35F86993B}"/>
    <dgm:cxn modelId="{62A5EA3A-A2FA-4B01-8BA3-E0040C9DDBDA}" type="presOf" srcId="{6481DFB6-907E-4448-AFEE-B1599DD2A9BD}" destId="{3D8C432D-D058-418D-A1FA-6992C71299D6}" srcOrd="0" destOrd="0" presId="urn:microsoft.com/office/officeart/2005/8/layout/vList2"/>
    <dgm:cxn modelId="{AE4E8F83-CBEF-4D2C-B4FE-706D09437A81}" type="presOf" srcId="{E2C10D01-481E-401F-A5EF-5AD2E3E961EC}" destId="{D2D01E93-052C-4683-8A2C-4C4E7493955B}" srcOrd="0" destOrd="0" presId="urn:microsoft.com/office/officeart/2005/8/layout/vList2"/>
    <dgm:cxn modelId="{27FEB291-3BD0-40C9-993A-8A0A39952855}" type="presOf" srcId="{9E1037A5-9AE6-4AA5-8FF9-390B7722FD76}" destId="{ABDE8154-3CDA-493A-935E-0604909E1535}" srcOrd="0" destOrd="0" presId="urn:microsoft.com/office/officeart/2005/8/layout/vList2"/>
    <dgm:cxn modelId="{EEA605B3-B673-43A6-8699-20729E301F89}" srcId="{E2C10D01-481E-401F-A5EF-5AD2E3E961EC}" destId="{6481DFB6-907E-4448-AFEE-B1599DD2A9BD}" srcOrd="1" destOrd="0" parTransId="{42F86B77-FCC6-4B73-8465-AEE9AB2DE81E}" sibTransId="{3D9FA471-1BEB-4EB3-BA4B-66850AE3EE36}"/>
    <dgm:cxn modelId="{11E14CD1-9F08-4160-AA42-0BDF77ABB733}" type="presOf" srcId="{EA3CFF38-1F14-4878-851A-7EEB60212859}" destId="{87B0383A-F74F-4C15-9D36-77D15AF8141E}" srcOrd="0" destOrd="0" presId="urn:microsoft.com/office/officeart/2005/8/layout/vList2"/>
    <dgm:cxn modelId="{2627EFDB-6BE6-4F4C-A512-3D512E9C90F9}" srcId="{E2C10D01-481E-401F-A5EF-5AD2E3E961EC}" destId="{9E1037A5-9AE6-4AA5-8FF9-390B7722FD76}" srcOrd="2" destOrd="0" parTransId="{97FD29CE-F0E0-44ED-B768-889A682227D3}" sibTransId="{7B155F86-775F-4B9F-A352-5C806730ECC2}"/>
    <dgm:cxn modelId="{4D968599-55A0-467E-B72E-619DAC96C2FF}" type="presParOf" srcId="{D2D01E93-052C-4683-8A2C-4C4E7493955B}" destId="{87B0383A-F74F-4C15-9D36-77D15AF8141E}" srcOrd="0" destOrd="0" presId="urn:microsoft.com/office/officeart/2005/8/layout/vList2"/>
    <dgm:cxn modelId="{D45F9448-DBE2-4B88-80EE-FD7E4DBDF6B0}" type="presParOf" srcId="{D2D01E93-052C-4683-8A2C-4C4E7493955B}" destId="{712F5441-E9E9-4137-9976-0B3CC47D342A}" srcOrd="1" destOrd="0" presId="urn:microsoft.com/office/officeart/2005/8/layout/vList2"/>
    <dgm:cxn modelId="{31304F88-C31C-453C-8D10-68C53C993A41}" type="presParOf" srcId="{D2D01E93-052C-4683-8A2C-4C4E7493955B}" destId="{3D8C432D-D058-418D-A1FA-6992C71299D6}" srcOrd="2" destOrd="0" presId="urn:microsoft.com/office/officeart/2005/8/layout/vList2"/>
    <dgm:cxn modelId="{E59C256F-20CB-44D8-A3C9-5105DEE72C13}" type="presParOf" srcId="{D2D01E93-052C-4683-8A2C-4C4E7493955B}" destId="{0BDBFABE-DD39-4B69-A9CC-B2411DDAFCD7}" srcOrd="3" destOrd="0" presId="urn:microsoft.com/office/officeart/2005/8/layout/vList2"/>
    <dgm:cxn modelId="{632A41A1-4712-498D-813E-F5662E12092C}" type="presParOf" srcId="{D2D01E93-052C-4683-8A2C-4C4E7493955B}" destId="{ABDE8154-3CDA-493A-935E-0604909E153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0383A-F74F-4C15-9D36-77D15AF8141E}">
      <dsp:nvSpPr>
        <dsp:cNvPr id="0" name=""/>
        <dsp:cNvSpPr/>
      </dsp:nvSpPr>
      <dsp:spPr>
        <a:xfrm>
          <a:off x="0" y="447106"/>
          <a:ext cx="10515600" cy="10851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TW" sz="3500" kern="1200" dirty="0">
              <a:latin typeface="微軟正黑體" panose="020B0604030504040204" pitchFamily="34" charset="-120"/>
              <a:ea typeface="微軟正黑體" panose="020B0604030504040204" pitchFamily="34" charset="-120"/>
            </a:rPr>
            <a:t>Context </a:t>
          </a:r>
          <a:r>
            <a:rPr lang="zh-TW" altLang="en-US" sz="3500" kern="1200" dirty="0">
              <a:latin typeface="微軟正黑體" panose="020B0604030504040204" pitchFamily="34" charset="-120"/>
              <a:ea typeface="微軟正黑體" panose="020B0604030504040204" pitchFamily="34" charset="-120"/>
            </a:rPr>
            <a:t>裡面需要有什麼？</a:t>
          </a:r>
        </a:p>
      </dsp:txBody>
      <dsp:txXfrm>
        <a:off x="52974" y="500080"/>
        <a:ext cx="10409652" cy="979226"/>
      </dsp:txXfrm>
    </dsp:sp>
    <dsp:sp modelId="{455A3931-7457-4218-B77B-F11A51DFBCF3}">
      <dsp:nvSpPr>
        <dsp:cNvPr id="0" name=""/>
        <dsp:cNvSpPr/>
      </dsp:nvSpPr>
      <dsp:spPr>
        <a:xfrm>
          <a:off x="0" y="1633081"/>
          <a:ext cx="10515600" cy="1085174"/>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zh-TW" altLang="en-US" sz="3500" kern="1200" dirty="0">
              <a:latin typeface="微軟正黑體" panose="020B0604030504040204" pitchFamily="34" charset="-120"/>
              <a:ea typeface="微軟正黑體" panose="020B0604030504040204" pitchFamily="34" charset="-120"/>
            </a:rPr>
            <a:t>為什麼</a:t>
          </a:r>
          <a:r>
            <a:rPr lang="en-US" altLang="zh-TW" sz="3500" kern="1200" dirty="0">
              <a:latin typeface="微軟正黑體" panose="020B0604030504040204" pitchFamily="34" charset="-120"/>
              <a:ea typeface="微軟正黑體" panose="020B0604030504040204" pitchFamily="34" charset="-120"/>
            </a:rPr>
            <a:t>AI</a:t>
          </a:r>
          <a:r>
            <a:rPr lang="zh-TW" altLang="en-US" sz="3500" kern="1200" dirty="0">
              <a:latin typeface="微軟正黑體" panose="020B0604030504040204" pitchFamily="34" charset="-120"/>
              <a:ea typeface="微軟正黑體" panose="020B0604030504040204" pitchFamily="34" charset="-120"/>
            </a:rPr>
            <a:t> </a:t>
          </a:r>
          <a:r>
            <a:rPr lang="en-US" altLang="zh-TW" sz="3500" kern="1200" dirty="0">
              <a:latin typeface="微軟正黑體" panose="020B0604030504040204" pitchFamily="34" charset="-120"/>
              <a:ea typeface="微軟正黑體" panose="020B0604030504040204" pitchFamily="34" charset="-120"/>
            </a:rPr>
            <a:t>Agent </a:t>
          </a:r>
          <a:r>
            <a:rPr lang="zh-TW" altLang="en-US" sz="3500" kern="1200" dirty="0">
              <a:latin typeface="微軟正黑體" panose="020B0604030504040204" pitchFamily="34" charset="-120"/>
              <a:ea typeface="微軟正黑體" panose="020B0604030504040204" pitchFamily="34" charset="-120"/>
            </a:rPr>
            <a:t>時代，需要  </a:t>
          </a:r>
          <a:r>
            <a:rPr lang="en-US" altLang="zh-TW" sz="3500" kern="1200" dirty="0">
              <a:latin typeface="微軟正黑體" panose="020B0604030504040204" pitchFamily="34" charset="-120"/>
              <a:ea typeface="微軟正黑體" panose="020B0604030504040204" pitchFamily="34" charset="-120"/>
            </a:rPr>
            <a:t>Context</a:t>
          </a:r>
          <a:r>
            <a:rPr lang="zh-TW" altLang="en-US" sz="3500" kern="1200" dirty="0">
              <a:latin typeface="微軟正黑體" panose="020B0604030504040204" pitchFamily="34" charset="-120"/>
              <a:ea typeface="微軟正黑體" panose="020B0604030504040204" pitchFamily="34" charset="-120"/>
            </a:rPr>
            <a:t> </a:t>
          </a:r>
          <a:r>
            <a:rPr lang="en-US" altLang="zh-TW" sz="3500" kern="1200" dirty="0">
              <a:latin typeface="微軟正黑體" panose="020B0604030504040204" pitchFamily="34" charset="-120"/>
              <a:ea typeface="微軟正黑體" panose="020B0604030504040204" pitchFamily="34" charset="-120"/>
            </a:rPr>
            <a:t>Engineering </a:t>
          </a:r>
          <a:endParaRPr lang="zh-TW" altLang="en-US" sz="3500" kern="1200" dirty="0">
            <a:latin typeface="微軟正黑體" panose="020B0604030504040204" pitchFamily="34" charset="-120"/>
            <a:ea typeface="微軟正黑體" panose="020B0604030504040204" pitchFamily="34" charset="-120"/>
          </a:endParaRPr>
        </a:p>
      </dsp:txBody>
      <dsp:txXfrm>
        <a:off x="52974" y="1686055"/>
        <a:ext cx="10409652" cy="979226"/>
      </dsp:txXfrm>
    </dsp:sp>
    <dsp:sp modelId="{14A4A351-B9D1-49AE-95DC-3AAB91C1E84E}">
      <dsp:nvSpPr>
        <dsp:cNvPr id="0" name=""/>
        <dsp:cNvSpPr/>
      </dsp:nvSpPr>
      <dsp:spPr>
        <a:xfrm>
          <a:off x="0" y="2819056"/>
          <a:ext cx="10515600" cy="1085174"/>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TW" sz="3500" kern="1200" dirty="0">
              <a:latin typeface="微軟正黑體" panose="020B0604030504040204" pitchFamily="34" charset="-120"/>
              <a:ea typeface="微軟正黑體" panose="020B0604030504040204" pitchFamily="34" charset="-120"/>
            </a:rPr>
            <a:t>Context Engineering </a:t>
          </a:r>
          <a:r>
            <a:rPr lang="zh-TW" altLang="en-US" sz="3500" kern="1200" dirty="0">
              <a:latin typeface="微軟正黑體" panose="020B0604030504040204" pitchFamily="34" charset="-120"/>
              <a:ea typeface="微軟正黑體" panose="020B0604030504040204" pitchFamily="34" charset="-120"/>
            </a:rPr>
            <a:t>的基本方法</a:t>
          </a:r>
        </a:p>
      </dsp:txBody>
      <dsp:txXfrm>
        <a:off x="52974" y="2872030"/>
        <a:ext cx="10409652" cy="979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25A52-F40B-4D90-966B-E21960245079}">
      <dsp:nvSpPr>
        <dsp:cNvPr id="0" name=""/>
        <dsp:cNvSpPr/>
      </dsp:nvSpPr>
      <dsp:spPr>
        <a:xfrm>
          <a:off x="7784" y="0"/>
          <a:ext cx="3147491" cy="435133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Select</a:t>
          </a:r>
          <a:endParaRPr lang="zh-TW" altLang="en-US" sz="4500" kern="1200" dirty="0"/>
        </a:p>
      </dsp:txBody>
      <dsp:txXfrm>
        <a:off x="99971" y="92187"/>
        <a:ext cx="2963117" cy="4166964"/>
      </dsp:txXfrm>
    </dsp:sp>
    <dsp:sp modelId="{B48F2111-9616-4D60-9D9E-7CE5E176158A}">
      <dsp:nvSpPr>
        <dsp:cNvPr id="0" name=""/>
        <dsp:cNvSpPr/>
      </dsp:nvSpPr>
      <dsp:spPr>
        <a:xfrm>
          <a:off x="3684054" y="0"/>
          <a:ext cx="3147491" cy="4351338"/>
        </a:xfrm>
        <a:prstGeom prst="roundRect">
          <a:avLst>
            <a:gd name="adj" fmla="val 10000"/>
          </a:avLst>
        </a:prstGeom>
        <a:solidFill>
          <a:schemeClr val="accent5"/>
        </a:solidFill>
        <a:ln w="2540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Compress</a:t>
          </a:r>
          <a:endParaRPr lang="zh-TW" altLang="en-US" sz="4500" kern="1200" dirty="0"/>
        </a:p>
      </dsp:txBody>
      <dsp:txXfrm>
        <a:off x="3776241" y="92187"/>
        <a:ext cx="2963117" cy="4166964"/>
      </dsp:txXfrm>
    </dsp:sp>
    <dsp:sp modelId="{1241A6EB-5260-4FA2-830F-10CC16A91B3A}">
      <dsp:nvSpPr>
        <dsp:cNvPr id="0" name=""/>
        <dsp:cNvSpPr/>
      </dsp:nvSpPr>
      <dsp:spPr>
        <a:xfrm>
          <a:off x="7360324" y="0"/>
          <a:ext cx="3147491" cy="4351338"/>
        </a:xfrm>
        <a:prstGeom prst="roundRect">
          <a:avLst>
            <a:gd name="adj" fmla="val 10000"/>
          </a:avLst>
        </a:prstGeom>
        <a:solidFill>
          <a:schemeClr val="accent6"/>
        </a:solidFill>
        <a:ln w="2540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Multi-Agent</a:t>
          </a:r>
          <a:endParaRPr lang="zh-TW" altLang="en-US" sz="4500" kern="1200" dirty="0"/>
        </a:p>
      </dsp:txBody>
      <dsp:txXfrm>
        <a:off x="7452511" y="92187"/>
        <a:ext cx="2963117" cy="4166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0383A-F74F-4C15-9D36-77D15AF8141E}">
      <dsp:nvSpPr>
        <dsp:cNvPr id="0" name=""/>
        <dsp:cNvSpPr/>
      </dsp:nvSpPr>
      <dsp:spPr>
        <a:xfrm>
          <a:off x="0" y="447106"/>
          <a:ext cx="10515600" cy="10851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TW" sz="3500" kern="1200">
              <a:latin typeface="微軟正黑體" panose="020B0604030504040204" pitchFamily="34" charset="-120"/>
              <a:ea typeface="微軟正黑體" panose="020B0604030504040204" pitchFamily="34" charset="-120"/>
            </a:rPr>
            <a:t>Context </a:t>
          </a:r>
          <a:r>
            <a:rPr lang="zh-TW" altLang="en-US" sz="3500" kern="1200">
              <a:latin typeface="微軟正黑體" panose="020B0604030504040204" pitchFamily="34" charset="-120"/>
              <a:ea typeface="微軟正黑體" panose="020B0604030504040204" pitchFamily="34" charset="-120"/>
            </a:rPr>
            <a:t>裡面需要有什麼？</a:t>
          </a:r>
          <a:endParaRPr lang="zh-TW" altLang="en-US" sz="3500" kern="1200" dirty="0">
            <a:latin typeface="微軟正黑體" panose="020B0604030504040204" pitchFamily="34" charset="-120"/>
            <a:ea typeface="微軟正黑體" panose="020B0604030504040204" pitchFamily="34" charset="-120"/>
          </a:endParaRPr>
        </a:p>
      </dsp:txBody>
      <dsp:txXfrm>
        <a:off x="52974" y="500080"/>
        <a:ext cx="10409652" cy="979226"/>
      </dsp:txXfrm>
    </dsp:sp>
    <dsp:sp modelId="{3D8C432D-D058-418D-A1FA-6992C71299D6}">
      <dsp:nvSpPr>
        <dsp:cNvPr id="0" name=""/>
        <dsp:cNvSpPr/>
      </dsp:nvSpPr>
      <dsp:spPr>
        <a:xfrm>
          <a:off x="0" y="1633081"/>
          <a:ext cx="10515600" cy="1085174"/>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zh-TW" altLang="en-US" sz="3500" kern="1200" dirty="0">
              <a:latin typeface="微軟正黑體" panose="020B0604030504040204" pitchFamily="34" charset="-120"/>
              <a:ea typeface="微軟正黑體" panose="020B0604030504040204" pitchFamily="34" charset="-120"/>
            </a:rPr>
            <a:t>為什麼</a:t>
          </a:r>
          <a:r>
            <a:rPr lang="en-US" altLang="zh-TW" sz="3500" kern="1200" dirty="0">
              <a:latin typeface="微軟正黑體" panose="020B0604030504040204" pitchFamily="34" charset="-120"/>
              <a:ea typeface="微軟正黑體" panose="020B0604030504040204" pitchFamily="34" charset="-120"/>
            </a:rPr>
            <a:t>AI</a:t>
          </a:r>
          <a:r>
            <a:rPr lang="zh-TW" altLang="en-US" sz="3500" kern="1200" dirty="0">
              <a:latin typeface="微軟正黑體" panose="020B0604030504040204" pitchFamily="34" charset="-120"/>
              <a:ea typeface="微軟正黑體" panose="020B0604030504040204" pitchFamily="34" charset="-120"/>
            </a:rPr>
            <a:t> </a:t>
          </a:r>
          <a:r>
            <a:rPr lang="en-US" altLang="zh-TW" sz="3500" kern="1200" dirty="0">
              <a:latin typeface="微軟正黑體" panose="020B0604030504040204" pitchFamily="34" charset="-120"/>
              <a:ea typeface="微軟正黑體" panose="020B0604030504040204" pitchFamily="34" charset="-120"/>
            </a:rPr>
            <a:t>Agent </a:t>
          </a:r>
          <a:r>
            <a:rPr lang="zh-TW" altLang="en-US" sz="3500" kern="1200" dirty="0">
              <a:latin typeface="微軟正黑體" panose="020B0604030504040204" pitchFamily="34" charset="-120"/>
              <a:ea typeface="微軟正黑體" panose="020B0604030504040204" pitchFamily="34" charset="-120"/>
            </a:rPr>
            <a:t>時代，需要  </a:t>
          </a:r>
          <a:r>
            <a:rPr lang="en-US" altLang="zh-TW" sz="3500" kern="1200" dirty="0">
              <a:latin typeface="微軟正黑體" panose="020B0604030504040204" pitchFamily="34" charset="-120"/>
              <a:ea typeface="微軟正黑體" panose="020B0604030504040204" pitchFamily="34" charset="-120"/>
            </a:rPr>
            <a:t>Context</a:t>
          </a:r>
          <a:r>
            <a:rPr lang="zh-TW" altLang="en-US" sz="3500" kern="1200" dirty="0">
              <a:latin typeface="微軟正黑體" panose="020B0604030504040204" pitchFamily="34" charset="-120"/>
              <a:ea typeface="微軟正黑體" panose="020B0604030504040204" pitchFamily="34" charset="-120"/>
            </a:rPr>
            <a:t> </a:t>
          </a:r>
          <a:r>
            <a:rPr lang="en-US" altLang="zh-TW" sz="3500" kern="1200" dirty="0">
              <a:latin typeface="微軟正黑體" panose="020B0604030504040204" pitchFamily="34" charset="-120"/>
              <a:ea typeface="微軟正黑體" panose="020B0604030504040204" pitchFamily="34" charset="-120"/>
            </a:rPr>
            <a:t>Engineering </a:t>
          </a:r>
          <a:endParaRPr lang="zh-TW" altLang="en-US" sz="3500" kern="1200" dirty="0">
            <a:latin typeface="微軟正黑體" panose="020B0604030504040204" pitchFamily="34" charset="-120"/>
            <a:ea typeface="微軟正黑體" panose="020B0604030504040204" pitchFamily="34" charset="-120"/>
          </a:endParaRPr>
        </a:p>
      </dsp:txBody>
      <dsp:txXfrm>
        <a:off x="52974" y="1686055"/>
        <a:ext cx="10409652" cy="979226"/>
      </dsp:txXfrm>
    </dsp:sp>
    <dsp:sp modelId="{ABDE8154-3CDA-493A-935E-0604909E1535}">
      <dsp:nvSpPr>
        <dsp:cNvPr id="0" name=""/>
        <dsp:cNvSpPr/>
      </dsp:nvSpPr>
      <dsp:spPr>
        <a:xfrm>
          <a:off x="0" y="2819056"/>
          <a:ext cx="10515600" cy="1085174"/>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altLang="zh-TW" sz="3500" kern="1200" dirty="0">
              <a:latin typeface="微軟正黑體" panose="020B0604030504040204" pitchFamily="34" charset="-120"/>
              <a:ea typeface="微軟正黑體" panose="020B0604030504040204" pitchFamily="34" charset="-120"/>
            </a:rPr>
            <a:t>Context Engineering </a:t>
          </a:r>
          <a:r>
            <a:rPr lang="zh-TW" altLang="en-US" sz="3500" kern="1200" dirty="0">
              <a:latin typeface="微軟正黑體" panose="020B0604030504040204" pitchFamily="34" charset="-120"/>
              <a:ea typeface="微軟正黑體" panose="020B0604030504040204" pitchFamily="34" charset="-120"/>
            </a:rPr>
            <a:t>的基本方法</a:t>
          </a:r>
        </a:p>
      </dsp:txBody>
      <dsp:txXfrm>
        <a:off x="52974" y="2872030"/>
        <a:ext cx="10409652" cy="9792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E5040-40BB-478E-83FD-8933ABF738AC}" type="datetimeFigureOut">
              <a:rPr lang="zh-TW" altLang="en-US" smtClean="0"/>
              <a:t>2025/9/20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A5693-4DAE-4431-B0C6-A72D8B2D6A35}" type="slidenum">
              <a:rPr lang="zh-TW" altLang="en-US" smtClean="0"/>
              <a:t>‹#›</a:t>
            </a:fld>
            <a:endParaRPr lang="zh-TW" altLang="en-US"/>
          </a:p>
        </p:txBody>
      </p:sp>
    </p:spTree>
    <p:extLst>
      <p:ext uri="{BB962C8B-B14F-4D97-AF65-F5344CB8AC3E}">
        <p14:creationId xmlns:p14="http://schemas.microsoft.com/office/powerpoint/2010/main" val="405258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uggingface.co/learn/agents-course/en/unit0/introdu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ww.langchain.com/langgraph" TargetMode="External"/><Relationship Id="rId5" Type="http://schemas.openxmlformats.org/officeDocument/2006/relationships/hyperlink" Target="https://www.llamaindex.ai/" TargetMode="External"/><Relationship Id="rId4" Type="http://schemas.openxmlformats.org/officeDocument/2006/relationships/hyperlink" Target="https://huggingface.co/docs/smolagents/en/inde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dbreunig.com/2025/06/22/how-contexts-fail-and-how-to-fix-them.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dbreunig.com/2025/06/17/an-agentic-case-study-playing-pok%C3%A9mon-with-gemini.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uggingface.co/datasets/empathetic_dialogues?fbclid=IwAR39S3gBZgK1C2Ry6jqszso4Ni0g0cM0rxXD3bSFayzoM44Syv4EfCPrxo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anthropic.com/engineering/built-multi-agent-research-system?ref=blog.langchain.com" TargetMode="External"/><Relationship Id="rId7" Type="http://schemas.openxmlformats.org/officeDocument/2006/relationships/hyperlink" Target="https://alignment.anthropic.com/2025/summarization-for-monitoring/?ref=blog.langchain.com#:~:text=We%20addressed%20these%20issues%20by,of%20our%20computer%20use%20capability"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arxiv.org/pdf/2308.15022?ref=blog.langchain.com#:~:text=the%20retrieved%20utterances%20capture%20the,based%203" TargetMode="External"/><Relationship Id="rId5" Type="http://schemas.openxmlformats.org/officeDocument/2006/relationships/hyperlink" Target="https://langchain-ai.github.io/langgraph/concepts/memory/?ref=blog.langchain.com&amp;ajs_aid=1e13411d-d395-49df-9909-7695f4184cc5#manage-short-term-memory" TargetMode="External"/><Relationship Id="rId4" Type="http://schemas.openxmlformats.org/officeDocument/2006/relationships/hyperlink" Target="https://docs.anthropic.com/en/docs/claude-code/costs?ref=blog.langchain.com"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anthropic.com/engineering/built-multi-agent-research-system?ref=blog.langchain.com" TargetMode="External"/><Relationship Id="rId7" Type="http://schemas.openxmlformats.org/officeDocument/2006/relationships/hyperlink" Target="https://alignment.anthropic.com/2025/summarization-for-monitoring/?ref=blog.langchain.com#:~:text=We%20addressed%20these%20issues%20by,of%20our%20computer%20use%20capability"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arxiv.org/pdf/2308.15022?ref=blog.langchain.com#:~:text=the%20retrieved%20utterances%20capture%20the,based%203" TargetMode="External"/><Relationship Id="rId5" Type="http://schemas.openxmlformats.org/officeDocument/2006/relationships/hyperlink" Target="https://langchain-ai.github.io/langgraph/concepts/memory/?ref=blog.langchain.com&amp;ajs_aid=1e13411d-d395-49df-9909-7695f4184cc5#manage-short-term-memory" TargetMode="External"/><Relationship Id="rId4" Type="http://schemas.openxmlformats.org/officeDocument/2006/relationships/hyperlink" Target="https://docs.anthropic.com/en/docs/claude-code/costs?ref=blog.langchain.co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langchain.com/benchmarking-multi-agent-architecture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inimaxir.com/2024/02/chatgpt-tips-analysis/?ref=blog.langchain.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hungyilee@eduroam.ntu.edu.tw</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Can LLMs Really Learn to Translate a Low-Resource Language from One Grammar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到底要不要講 </a:t>
            </a:r>
            <a:r>
              <a:rPr lang="en-US" altLang="zh-TW" dirty="0"/>
              <a:t>MCP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Waiting: prompt for computer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 </a:t>
            </a:r>
            <a:r>
              <a:rPr lang="zh-TW" altLang="en-US" dirty="0"/>
              <a:t>沒有定義到 </a:t>
            </a:r>
            <a:r>
              <a:rPr lang="en-US" altLang="zh-TW" dirty="0"/>
              <a:t>context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 MCP, A2A</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https://www.dbreunig.com/2025/03/18/mcps-are-apis-for-llms.html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HF course: https://huggingface.co/learn/mcp-course/unit0/introduction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https://vocus.cc/article/67eac9cefd89780001bacf83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要不要放 </a:t>
            </a:r>
            <a:r>
              <a:rPr lang="en-US" altLang="zh-TW" b="1" dirty="0"/>
              <a:t>Provence </a:t>
            </a:r>
            <a:r>
              <a:rPr lang="zh-TW" altLang="en-US" b="1" dirty="0"/>
              <a:t>的結果</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 </a:t>
            </a:r>
            <a:r>
              <a:rPr lang="zh-TW" altLang="en-US" dirty="0"/>
              <a:t>兩個模型一起玩</a:t>
            </a:r>
            <a:r>
              <a:rPr lang="en-US" altLang="zh-TW" dirty="0"/>
              <a:t>? Text </a:t>
            </a:r>
            <a:r>
              <a:rPr lang="zh-TW" altLang="en-US" dirty="0"/>
              <a:t>文字冒險遊戲</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 Can LLMs Really Learn to Translate a Low-Resource Language from One Grammar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a:t>
            </a:r>
            <a:r>
              <a:rPr lang="zh-TW" altLang="en-US" dirty="0"/>
              <a:t> 範例提供了標準 </a:t>
            </a:r>
            <a:r>
              <a:rPr lang="en-US" altLang="zh-TW" dirty="0"/>
              <a:t>(</a:t>
            </a:r>
            <a:r>
              <a:rPr lang="zh-TW" altLang="en-US" dirty="0"/>
              <a:t>要不要一頁投影片說明</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 </a:t>
            </a:r>
            <a:r>
              <a:rPr lang="zh-TW" altLang="en-US" dirty="0"/>
              <a:t>需要更詳細的介紹 </a:t>
            </a:r>
            <a:r>
              <a:rPr lang="en-US" altLang="zh-TW" dirty="0"/>
              <a:t>AI</a:t>
            </a:r>
            <a:r>
              <a:rPr lang="zh-TW" altLang="en-US" dirty="0"/>
              <a:t> </a:t>
            </a:r>
            <a:r>
              <a:rPr lang="en-US" altLang="zh-TW" dirty="0"/>
              <a:t>Agent </a:t>
            </a:r>
            <a:r>
              <a:rPr lang="zh-TW" altLang="en-US" dirty="0"/>
              <a:t>嗎</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a:t>
            </a:r>
            <a:r>
              <a:rPr lang="zh-TW" altLang="en-US" dirty="0"/>
              <a:t>負面樣本對應 </a:t>
            </a:r>
            <a:r>
              <a:rPr lang="en-US" altLang="zh-TW" dirty="0" err="1"/>
              <a:t>gemini</a:t>
            </a:r>
            <a:r>
              <a:rPr lang="en-US" altLang="zh-TW" dirty="0"/>
              <a:t> </a:t>
            </a:r>
            <a:r>
              <a:rPr lang="zh-TW" altLang="en-US" dirty="0"/>
              <a:t>寶可夢的例子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Todo: </a:t>
            </a:r>
            <a:r>
              <a:rPr lang="zh-TW" altLang="en-US" dirty="0"/>
              <a:t>要不要講 </a:t>
            </a:r>
            <a:r>
              <a:rPr lang="en-US" altLang="zh-TW" dirty="0"/>
              <a:t>lost in the middle </a:t>
            </a:r>
            <a:r>
              <a:rPr lang="zh-TW" altLang="en-US" dirty="0"/>
              <a:t>和 </a:t>
            </a:r>
            <a:r>
              <a:rPr lang="en-US" altLang="zh-TW" dirty="0"/>
              <a:t>context engineering </a:t>
            </a:r>
            <a:r>
              <a:rPr lang="zh-TW" altLang="en-US" dirty="0"/>
              <a:t>的關係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a:t>
            </a:r>
            <a:endParaRPr lang="en-US" altLang="zh-TW" dirty="0"/>
          </a:p>
          <a:p>
            <a:r>
              <a:rPr lang="en-US" altLang="zh-TW" dirty="0"/>
              <a:t>AI Agent course of HF: </a:t>
            </a:r>
            <a:r>
              <a:rPr lang="en-US" altLang="zh-TW" dirty="0">
                <a:hlinkClick r:id="rId3"/>
              </a:rPr>
              <a:t>https://huggingface.co/learn/agents-course/en/unit0/introduction</a:t>
            </a:r>
            <a:endParaRPr lang="en-US" altLang="zh-TW" dirty="0"/>
          </a:p>
          <a:p>
            <a:r>
              <a:rPr lang="en-US" altLang="zh-TW" dirty="0"/>
              <a:t>MCP: HF course: https://huggingface.co/learn/mcp-course/unit0/introduction</a:t>
            </a:r>
            <a:endParaRPr lang="zh-TW" altLang="en-US" dirty="0"/>
          </a:p>
          <a:p>
            <a:r>
              <a:rPr lang="en-US" altLang="zh-TW" dirty="0" err="1"/>
              <a:t>Antropic</a:t>
            </a:r>
            <a:r>
              <a:rPr lang="zh-TW" altLang="en-US" dirty="0"/>
              <a:t> </a:t>
            </a:r>
            <a:r>
              <a:rPr lang="en-US" altLang="zh-TW" dirty="0"/>
              <a:t>multi-agent blog: https://www.anthropic.com/engineering/built-multi-agent-research-system</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a:t>
            </a:r>
            <a:endParaRPr lang="en-US" altLang="zh-TW" dirty="0"/>
          </a:p>
          <a:p>
            <a:r>
              <a:rPr lang="en-US" altLang="zh-TW" dirty="0"/>
              <a:t>We will study:</a:t>
            </a:r>
          </a:p>
          <a:p>
            <a:r>
              <a:rPr lang="en-US" altLang="zh-TW" dirty="0"/>
              <a:t>In Unit 2.1: </a:t>
            </a:r>
            <a:r>
              <a:rPr lang="en-US" altLang="zh-TW" u="sng" dirty="0" err="1">
                <a:hlinkClick r:id="rId4"/>
              </a:rPr>
              <a:t>smolagents</a:t>
            </a:r>
            <a:endParaRPr lang="en-US" altLang="zh-TW" dirty="0"/>
          </a:p>
          <a:p>
            <a:r>
              <a:rPr lang="en-US" altLang="zh-TW" dirty="0"/>
              <a:t>In Unit 2.2: </a:t>
            </a:r>
            <a:r>
              <a:rPr lang="en-US" altLang="zh-TW" u="sng" dirty="0" err="1">
                <a:hlinkClick r:id="rId5"/>
              </a:rPr>
              <a:t>LlamaIndex</a:t>
            </a:r>
            <a:endParaRPr lang="en-US" altLang="zh-TW" dirty="0"/>
          </a:p>
          <a:p>
            <a:r>
              <a:rPr lang="en-US" altLang="zh-TW" dirty="0"/>
              <a:t>In Unit 2.3: </a:t>
            </a:r>
            <a:r>
              <a:rPr lang="en-US" altLang="zh-TW" u="sng" dirty="0">
                <a:hlinkClick r:id="rId6"/>
              </a:rPr>
              <a:t>LangGraph</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6AB1BD-4F7F-419C-AA50-21DFF22F7D6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576180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Can LLMs Really Learn to Translate a Low-Resource Language from One Grammar Book?</a:t>
            </a:r>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21</a:t>
            </a:fld>
            <a:endParaRPr lang="zh-TW" altLang="en-US"/>
          </a:p>
        </p:txBody>
      </p:sp>
    </p:spTree>
    <p:extLst>
      <p:ext uri="{BB962C8B-B14F-4D97-AF65-F5344CB8AC3E}">
        <p14:creationId xmlns:p14="http://schemas.microsoft.com/office/powerpoint/2010/main" val="89107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7448-CABF-82EB-E486-AC93D784078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1C52E3-6690-E7A6-5089-A862D8F0B43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0A736F6-002A-3A1D-3D08-D33DE87D7DD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75D1177-E618-1187-4506-93F7D7DE66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2BC1B-55DA-4C9C-9730-8AD02EEF40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0191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Retrieval Augmented Generation (RAG)</a:t>
            </a:r>
          </a:p>
          <a:p>
            <a:r>
              <a:rPr lang="zh-TW" altLang="en-US" sz="1200" dirty="0">
                <a:latin typeface="微軟正黑體" panose="020B0604030504040204" pitchFamily="34" charset="-120"/>
                <a:ea typeface="微軟正黑體" panose="020B0604030504040204" pitchFamily="34" charset="-120"/>
              </a:rPr>
              <a:t>搜尋到的</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資料有錯 </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21245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工具：只需要知道怎麼使用，不需要知道內部運作原理</a:t>
            </a:r>
          </a:p>
          <a:p>
            <a:endParaRPr lang="en-US" altLang="zh-TW" dirty="0"/>
          </a:p>
          <a:p>
            <a:endParaRPr lang="en-US" altLang="zh-TW" dirty="0"/>
          </a:p>
          <a:p>
            <a:r>
              <a:rPr lang="en-US" altLang="zh-TW" dirty="0"/>
              <a:t>Different capabilities, stronger but </a:t>
            </a:r>
            <a:r>
              <a:rPr lang="en-US" altLang="zh-TW" dirty="0" err="1"/>
              <a:t>costl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沒有工具 </a:t>
            </a:r>
            <a:r>
              <a:rPr lang="en-US" altLang="zh-TW" dirty="0"/>
              <a:t>o3 </a:t>
            </a:r>
            <a:r>
              <a:rPr lang="zh-TW" altLang="en-US" dirty="0"/>
              <a:t>加法也會算錯</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59571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工具的特色</a:t>
            </a:r>
            <a:endParaRPr lang="en-US" altLang="zh-TW" dirty="0"/>
          </a:p>
          <a:p>
            <a:r>
              <a:rPr lang="zh-TW" altLang="en-US" dirty="0"/>
              <a:t>講一下 </a:t>
            </a:r>
            <a:r>
              <a:rPr lang="en-US" altLang="zh-TW" dirty="0"/>
              <a:t>function call </a:t>
            </a:r>
            <a:r>
              <a:rPr lang="zh-TW" altLang="en-US" dirty="0"/>
              <a:t>這件事</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63437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A0EDF-E64C-0D48-6FE4-6BD0CED6E49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3C5A27-DC6A-0403-26B8-DDDAADF063F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64B21A1-9E55-2BC6-04C2-4A83470869E4}"/>
              </a:ext>
            </a:extLst>
          </p:cNvPr>
          <p:cNvSpPr>
            <a:spLocks noGrp="1"/>
          </p:cNvSpPr>
          <p:nvPr>
            <p:ph type="body" idx="1"/>
          </p:nvPr>
        </p:nvSpPr>
        <p:spPr/>
        <p:txBody>
          <a:bodyPr/>
          <a:lstStyle/>
          <a:p>
            <a:r>
              <a:rPr lang="zh-TW" altLang="en-US" dirty="0"/>
              <a:t>工具的特色</a:t>
            </a:r>
          </a:p>
        </p:txBody>
      </p:sp>
      <p:sp>
        <p:nvSpPr>
          <p:cNvPr id="4" name="投影片編號版面配置區 3">
            <a:extLst>
              <a:ext uri="{FF2B5EF4-FFF2-40B4-BE49-F238E27FC236}">
                <a16:creationId xmlns:a16="http://schemas.microsoft.com/office/drawing/2014/main" id="{4F18A3BA-5666-6DB6-6B12-74C2338BE5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83075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D3A2D-B4B4-44FE-AA86-AB8E2DF68F9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0717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78D77-5235-2064-EC81-B91BC9FA60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368D442-C7C2-5C88-65E3-24EB0223BC7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1FE602A-A24D-DC29-C0EE-9F599E2657A2}"/>
              </a:ext>
            </a:extLst>
          </p:cNvPr>
          <p:cNvSpPr>
            <a:spLocks noGrp="1"/>
          </p:cNvSpPr>
          <p:nvPr>
            <p:ph type="body" idx="1"/>
          </p:nvPr>
        </p:nvSpPr>
        <p:spPr/>
        <p:txBody>
          <a:bodyPr/>
          <a:lstStyle/>
          <a:p>
            <a:r>
              <a:rPr lang="en-US" altLang="zh-TW" dirty="0"/>
              <a:t>https://chatgpt.com/c/68cc093a-fa54-832f-a990-975404936905</a:t>
            </a:r>
            <a:endParaRPr lang="zh-TW" altLang="en-US" dirty="0"/>
          </a:p>
        </p:txBody>
      </p:sp>
      <p:sp>
        <p:nvSpPr>
          <p:cNvPr id="4" name="投影片編號版面配置區 3">
            <a:extLst>
              <a:ext uri="{FF2B5EF4-FFF2-40B4-BE49-F238E27FC236}">
                <a16:creationId xmlns:a16="http://schemas.microsoft.com/office/drawing/2014/main" id="{8C3505E1-FA1E-E505-3F07-41441C7185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D3A2D-B4B4-44FE-AA86-AB8E2DF68F9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0935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https://chatgpt.com/c/68cc0d63-b634-8332-8b31-348d01cef0b1</a:t>
            </a:r>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37</a:t>
            </a:fld>
            <a:endParaRPr lang="zh-TW" altLang="en-US"/>
          </a:p>
        </p:txBody>
      </p:sp>
    </p:spTree>
    <p:extLst>
      <p:ext uri="{BB962C8B-B14F-4D97-AF65-F5344CB8AC3E}">
        <p14:creationId xmlns:p14="http://schemas.microsoft.com/office/powerpoint/2010/main" val="3312712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A5693-4DAE-4431-B0C6-A72D8B2D6A35}"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6458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微軟正黑體" panose="020B0604030504040204" pitchFamily="34" charset="-120"/>
                <a:ea typeface="微軟正黑體" panose="020B0604030504040204" pitchFamily="34" charset="-120"/>
              </a:rPr>
              <a:t>就好像把 </a:t>
            </a:r>
            <a:r>
              <a:rPr lang="en-US" altLang="zh-TW" sz="1200" dirty="0">
                <a:latin typeface="微軟正黑體" panose="020B0604030504040204" pitchFamily="34" charset="-120"/>
                <a:ea typeface="微軟正黑體" panose="020B0604030504040204" pitchFamily="34" charset="-120"/>
              </a:rPr>
              <a:t>Neural Network </a:t>
            </a:r>
            <a:r>
              <a:rPr lang="zh-TW" altLang="en-US" sz="1200" dirty="0">
                <a:latin typeface="微軟正黑體" panose="020B0604030504040204" pitchFamily="34" charset="-120"/>
                <a:ea typeface="微軟正黑體" panose="020B0604030504040204" pitchFamily="34" charset="-120"/>
              </a:rPr>
              <a:t>叫做 </a:t>
            </a:r>
            <a:r>
              <a:rPr lang="en-US" altLang="zh-TW" sz="1200" dirty="0">
                <a:latin typeface="微軟正黑體" panose="020B0604030504040204" pitchFamily="34" charset="-120"/>
                <a:ea typeface="微軟正黑體" panose="020B0604030504040204" pitchFamily="34" charset="-120"/>
              </a:rPr>
              <a:t>Deep Learning </a:t>
            </a:r>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5</a:t>
            </a:fld>
            <a:endParaRPr lang="zh-TW" altLang="en-US"/>
          </a:p>
        </p:txBody>
      </p:sp>
    </p:spTree>
    <p:extLst>
      <p:ext uri="{BB962C8B-B14F-4D97-AF65-F5344CB8AC3E}">
        <p14:creationId xmlns:p14="http://schemas.microsoft.com/office/powerpoint/2010/main" val="3034806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rPr>
              <a:t>核心目標</a:t>
            </a:r>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41</a:t>
            </a:fld>
            <a:endParaRPr lang="zh-TW" altLang="en-US"/>
          </a:p>
        </p:txBody>
      </p:sp>
    </p:spTree>
    <p:extLst>
      <p:ext uri="{BB962C8B-B14F-4D97-AF65-F5344CB8AC3E}">
        <p14:creationId xmlns:p14="http://schemas.microsoft.com/office/powerpoint/2010/main" val="4032637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7611E-7A44-DAD6-F75E-F00B21DDF5F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CBFDA20-81E3-4733-FE41-79288A1B429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1F62156-2734-9CAA-55B7-A475FD735E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如果要完成複雜的任務需要多</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如果要完成複雜的任務需要多</a:t>
            </a:r>
          </a:p>
          <a:p>
            <a:endParaRPr lang="zh-TW" altLang="en-US" dirty="0"/>
          </a:p>
        </p:txBody>
      </p:sp>
      <p:sp>
        <p:nvSpPr>
          <p:cNvPr id="4" name="投影片編號版面配置區 3">
            <a:extLst>
              <a:ext uri="{FF2B5EF4-FFF2-40B4-BE49-F238E27FC236}">
                <a16:creationId xmlns:a16="http://schemas.microsoft.com/office/drawing/2014/main" id="{635887D2-CE19-DCB5-0655-E8B693BB7D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16569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有一個目標</a:t>
            </a:r>
            <a:endParaRPr lang="en-US" altLang="zh-TW" dirty="0"/>
          </a:p>
          <a:p>
            <a:r>
              <a:rPr lang="zh-TW" altLang="en-US" dirty="0"/>
              <a:t>現在的輸入</a:t>
            </a:r>
            <a:endParaRPr lang="en-US" altLang="zh-TW" dirty="0"/>
          </a:p>
          <a:p>
            <a:r>
              <a:rPr lang="zh-TW" altLang="en-US" dirty="0"/>
              <a:t>輸出</a:t>
            </a:r>
            <a:endParaRPr lang="en-US" altLang="zh-TW" dirty="0"/>
          </a:p>
          <a:p>
            <a:r>
              <a:rPr lang="zh-TW" altLang="en-US" dirty="0"/>
              <a:t>改變狀態</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51DEE-975D-4DE8-9229-C34DC29B3B5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45729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46</a:t>
            </a:fld>
            <a:endParaRPr lang="zh-TW" altLang="en-US"/>
          </a:p>
        </p:txBody>
      </p:sp>
    </p:spTree>
    <p:extLst>
      <p:ext uri="{BB962C8B-B14F-4D97-AF65-F5344CB8AC3E}">
        <p14:creationId xmlns:p14="http://schemas.microsoft.com/office/powerpoint/2010/main" val="2676948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Context Window of LLMs</a:t>
            </a:r>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47</a:t>
            </a:fld>
            <a:endParaRPr lang="zh-TW" altLang="en-US"/>
          </a:p>
        </p:txBody>
      </p:sp>
    </p:spTree>
    <p:extLst>
      <p:ext uri="{BB962C8B-B14F-4D97-AF65-F5344CB8AC3E}">
        <p14:creationId xmlns:p14="http://schemas.microsoft.com/office/powerpoint/2010/main" val="1343064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However,</a:t>
            </a:r>
            <a:r>
              <a:rPr lang="en-US" altLang="zh-TW" dirty="0">
                <a:hlinkClick r:id="rId3"/>
              </a:rPr>
              <a:t> </a:t>
            </a:r>
            <a:r>
              <a:rPr lang="en-US" altLang="zh-TW" u="sng" dirty="0">
                <a:hlinkClick r:id="rId3"/>
              </a:rPr>
              <a:t>this excellent article</a:t>
            </a:r>
            <a:r>
              <a:rPr lang="en-US" altLang="zh-TW" dirty="0"/>
              <a:t> written by Drew Breunig shows four surprising ways the context can get out of hand, even when the model in question supports 1 million token context windows. In this section, I will quickly describe the issues described by Drew Breunig and the context engineering patterns that solve them—I strongly recommend reading Breunig’s article for more details.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48</a:t>
            </a:fld>
            <a:endParaRPr lang="zh-TW" altLang="en-US"/>
          </a:p>
        </p:txBody>
      </p:sp>
    </p:spTree>
    <p:extLst>
      <p:ext uri="{BB962C8B-B14F-4D97-AF65-F5344CB8AC3E}">
        <p14:creationId xmlns:p14="http://schemas.microsoft.com/office/powerpoint/2010/main" val="591543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We find that LLMs often make assumptions in early turns and prematurely attempt to generate final solutions, on which they overly rely. In simpler terms, we discover that when LLMs take a wrong turn in a conversation, they get lost and do not recover.</a:t>
            </a:r>
            <a:br>
              <a:rPr lang="en-US" altLang="zh-TW" dirty="0"/>
            </a:br>
            <a:endParaRPr lang="en-US" altLang="zh-TW" dirty="0"/>
          </a:p>
          <a:p>
            <a:endParaRPr lang="en-US" altLang="zh-TW" dirty="0"/>
          </a:p>
          <a:p>
            <a:pPr fontAlgn="base"/>
            <a:r>
              <a:rPr lang="en-US" altLang="zh-TW" b="1" dirty="0"/>
              <a:t>An Agentic Case Study: Playing Pokémon with Gemini</a:t>
            </a:r>
          </a:p>
          <a:p>
            <a:pPr fontAlgn="base"/>
            <a:r>
              <a:rPr lang="en-US" altLang="zh-TW" b="1" i="1" dirty="0"/>
              <a:t>DeepMind Shows Us the Messy Reality of Agent Building</a:t>
            </a:r>
          </a:p>
          <a:p>
            <a:r>
              <a:rPr lang="en-US" altLang="zh-TW" dirty="0">
                <a:hlinkClick r:id="rId3"/>
              </a:rPr>
              <a:t>https://www.dbreunig.com/2025/06/17/an-agentic-case-study-playing-pok%C3%A9mon-with-gemini.html</a:t>
            </a:r>
            <a:endParaRPr lang="en-US" altLang="zh-TW" dirty="0"/>
          </a:p>
          <a:p>
            <a:r>
              <a:rPr lang="en-US" altLang="zh-TW" b="1" dirty="0"/>
              <a:t>Long contexts tripped up Gemini’s gameplay.</a:t>
            </a:r>
            <a:r>
              <a:rPr lang="en-US" altLang="zh-TW" dirty="0"/>
              <a:t> </a:t>
            </a:r>
            <a:r>
              <a:rPr lang="en-US" altLang="zh-TW" i="1" dirty="0"/>
              <a:t>So much</a:t>
            </a:r>
            <a:r>
              <a:rPr lang="en-US" altLang="zh-TW" dirty="0"/>
              <a:t> about agents is information control, what gets put in the context. While benchmarks demonstrated Gemini’s unmatched ability to retrieve facts from massive contexts, leveraging long contexts to inform Pokémon decision making </a:t>
            </a:r>
            <a:r>
              <a:rPr lang="en-US" altLang="zh-TW" i="1" dirty="0"/>
              <a:t>resulted in worse performance</a:t>
            </a:r>
            <a:r>
              <a:rPr lang="en-US" altLang="zh-TW" dirty="0"/>
              <a:t>: “As the context grew significantly beyond 100k tokens, the agent showed a tendency toward favoring repeating actions from its vast history rather than synthesizing novel plans.” This is an important lesson and one that underscores the need to build your own evals when designing an agent, as the benchmark performances would lead you astray.</a:t>
            </a:r>
          </a:p>
          <a:p>
            <a:r>
              <a:rPr lang="en-US" altLang="zh-TW" b="1" dirty="0"/>
              <a:t>Hallucinations would poison the context.</a:t>
            </a:r>
            <a:r>
              <a:rPr lang="en-US" altLang="zh-TW" dirty="0"/>
              <a:t> To reduce the size of the context and remain focused, the model would update a scratchpad of goals. However, if a hallucination (like the above tea example) made it into the goals list, the model would become, “fixated on achieving impossible or irrelevant goals.” The Google team calls this “context poisoning.</a:t>
            </a:r>
            <a:endParaRPr lang="zh-TW" altLang="en-US"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51</a:t>
            </a:fld>
            <a:endParaRPr lang="zh-TW" altLang="en-US"/>
          </a:p>
        </p:txBody>
      </p:sp>
    </p:spTree>
    <p:extLst>
      <p:ext uri="{BB962C8B-B14F-4D97-AF65-F5344CB8AC3E}">
        <p14:creationId xmlns:p14="http://schemas.microsoft.com/office/powerpoint/2010/main" val="401358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https://blog.langchain.com/context-engineering-for-agents/</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Reduce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Select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Offload 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Multi-agent 4</a:t>
            </a:r>
            <a:endParaRPr lang="zh-TW" altLang="en-US" dirty="0"/>
          </a:p>
          <a:p>
            <a:endParaRPr lang="en-US" altLang="zh-TW" dirty="0"/>
          </a:p>
          <a:p>
            <a:endParaRPr lang="en-US" altLang="zh-TW" dirty="0"/>
          </a:p>
          <a:p>
            <a:r>
              <a:rPr lang="zh-TW" altLang="en-US" dirty="0"/>
              <a:t>只挑需要的</a:t>
            </a:r>
            <a:endParaRPr lang="en-US" altLang="zh-TW" dirty="0"/>
          </a:p>
          <a:p>
            <a:r>
              <a:rPr lang="zh-TW" altLang="en-US" dirty="0"/>
              <a:t>壓縮</a:t>
            </a:r>
            <a:endParaRPr lang="en-US" altLang="zh-TW" dirty="0"/>
          </a:p>
          <a:p>
            <a:r>
              <a:rPr lang="zh-TW" altLang="en-US" dirty="0"/>
              <a:t>寫去其他地方</a:t>
            </a:r>
            <a:endParaRPr lang="en-US" altLang="zh-TW" dirty="0"/>
          </a:p>
          <a:p>
            <a:r>
              <a:rPr lang="zh-TW" altLang="en-US" dirty="0"/>
              <a:t>分層負責</a:t>
            </a:r>
            <a:endParaRPr lang="en-US" altLang="zh-TW" dirty="0"/>
          </a:p>
          <a:p>
            <a:endParaRPr lang="en-US" altLang="zh-TW" dirty="0"/>
          </a:p>
          <a:p>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https://www.arxiv.org/pdf/2506.15841</a:t>
            </a:r>
          </a:p>
          <a:p>
            <a:endParaRPr lang="en-US" altLang="zh-TW"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53</a:t>
            </a:fld>
            <a:endParaRPr lang="zh-TW" altLang="en-US"/>
          </a:p>
        </p:txBody>
      </p:sp>
    </p:spTree>
    <p:extLst>
      <p:ext uri="{BB962C8B-B14F-4D97-AF65-F5344CB8AC3E}">
        <p14:creationId xmlns:p14="http://schemas.microsoft.com/office/powerpoint/2010/main" val="2695501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Very Small</a:t>
            </a:r>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58</a:t>
            </a:fld>
            <a:endParaRPr lang="zh-TW" altLang="en-US"/>
          </a:p>
        </p:txBody>
      </p:sp>
    </p:spTree>
    <p:extLst>
      <p:ext uri="{BB962C8B-B14F-4D97-AF65-F5344CB8AC3E}">
        <p14:creationId xmlns:p14="http://schemas.microsoft.com/office/powerpoint/2010/main" val="283716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Tool rag: </a:t>
            </a:r>
            <a:r>
              <a:rPr lang="en-US" altLang="zh-TW" b="1" dirty="0"/>
              <a:t>RAG-MCP: Mitigating Prompt Bloat in LLM Tool Selection via Retrieval-Augmented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每輪對話的時候，語言模型看到可用工具說明都是不一樣的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59</a:t>
            </a:fld>
            <a:endParaRPr lang="zh-TW" altLang="en-US"/>
          </a:p>
        </p:txBody>
      </p:sp>
    </p:spTree>
    <p:extLst>
      <p:ext uri="{BB962C8B-B14F-4D97-AF65-F5344CB8AC3E}">
        <p14:creationId xmlns:p14="http://schemas.microsoft.com/office/powerpoint/2010/main" val="66605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b="0" i="0" dirty="0">
              <a:solidFill>
                <a:srgbClr val="1C1E21"/>
              </a:solidFill>
              <a:effectLst/>
              <a:latin typeface="inherit"/>
            </a:endParaRPr>
          </a:p>
          <a:p>
            <a:pPr algn="l"/>
            <a:r>
              <a:rPr lang="zh-TW" altLang="en-US" b="0" i="0" dirty="0">
                <a:solidFill>
                  <a:srgbClr val="1C1E21"/>
                </a:solidFill>
                <a:effectLst/>
                <a:latin typeface="inherit"/>
              </a:rPr>
              <a:t>看來是這個</a:t>
            </a:r>
            <a:r>
              <a:rPr lang="en-US" altLang="zh-TW" b="0" i="0" dirty="0">
                <a:solidFill>
                  <a:srgbClr val="1C1E21"/>
                </a:solidFill>
                <a:effectLst/>
                <a:latin typeface="inherit"/>
              </a:rPr>
              <a:t>: </a:t>
            </a:r>
            <a:r>
              <a:rPr lang="en-US" altLang="zh-TW" b="0" i="0" u="sng" dirty="0">
                <a:solidFill>
                  <a:srgbClr val="1C1E21"/>
                </a:solidFill>
                <a:effectLst/>
                <a:latin typeface="inherit"/>
                <a:hlinkClick r:id="rId3"/>
              </a:rPr>
              <a:t>https://huggingface.co/datasets/empathetic_dialogues</a:t>
            </a:r>
            <a:endParaRPr lang="en-US" altLang="zh-TW" b="0" i="0" u="sng" dirty="0">
              <a:solidFill>
                <a:srgbClr val="1C1E21"/>
              </a:solidFill>
              <a:effectLst/>
              <a:latin typeface="inherit"/>
            </a:endParaRPr>
          </a:p>
          <a:p>
            <a:pPr algn="l"/>
            <a:r>
              <a:rPr lang="zh-TW" altLang="en-US" b="0" i="0" dirty="0">
                <a:solidFill>
                  <a:srgbClr val="202124"/>
                </a:solidFill>
                <a:effectLst/>
                <a:latin typeface="Google Sans"/>
              </a:rPr>
              <a:t>鄭承櫸</a:t>
            </a:r>
            <a:endParaRPr lang="zh-TW" altLang="en-US" b="0" i="0" dirty="0">
              <a:solidFill>
                <a:srgbClr val="1C1E21"/>
              </a:solidFill>
              <a:effectLst/>
              <a:latin typeface="inherit"/>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91885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要不要講更多變形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Agent interactions can span </a:t>
            </a:r>
            <a:r>
              <a:rPr lang="en-US" altLang="zh-TW" b="1" dirty="0">
                <a:hlinkClick r:id="rId3"/>
              </a:rPr>
              <a:t>hundreds of turns</a:t>
            </a:r>
            <a:r>
              <a:rPr lang="en-US" altLang="zh-TW" dirty="0"/>
              <a:t> and use token-heavy tool calls. Summarization is one common way to manage these challenges. If you’ve used Claude Code, you’ve seen this in action. Claude Code runs “</a:t>
            </a:r>
            <a:r>
              <a:rPr lang="en-US" altLang="zh-TW" b="1" dirty="0">
                <a:hlinkClick r:id="rId4"/>
              </a:rPr>
              <a:t>auto-compact</a:t>
            </a:r>
            <a:r>
              <a:rPr lang="en-US" altLang="zh-TW" dirty="0"/>
              <a:t>” after you exceed 95% of the context window and it will summarize the full trajectory of user-agent interactions. This type of compression across an </a:t>
            </a:r>
            <a:r>
              <a:rPr lang="en-US" altLang="zh-TW" b="1" dirty="0">
                <a:hlinkClick r:id="rId5"/>
              </a:rPr>
              <a:t>agent trajectory</a:t>
            </a:r>
            <a:r>
              <a:rPr lang="en-US" altLang="zh-TW" dirty="0"/>
              <a:t> can use various strategies such as </a:t>
            </a:r>
            <a:r>
              <a:rPr lang="en-US" altLang="zh-TW" b="1" dirty="0">
                <a:hlinkClick r:id="rId6"/>
              </a:rPr>
              <a:t>recursive</a:t>
            </a:r>
            <a:r>
              <a:rPr lang="en-US" altLang="zh-TW" dirty="0"/>
              <a:t> or </a:t>
            </a:r>
            <a:r>
              <a:rPr lang="en-US" altLang="zh-TW" b="1" dirty="0">
                <a:hlinkClick r:id="rId7"/>
              </a:rPr>
              <a:t>hierarchical</a:t>
            </a:r>
            <a:r>
              <a:rPr lang="en-US" altLang="zh-TW" dirty="0"/>
              <a:t> summarization.</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67</a:t>
            </a:fld>
            <a:endParaRPr lang="zh-TW" altLang="en-US"/>
          </a:p>
        </p:txBody>
      </p:sp>
    </p:spTree>
    <p:extLst>
      <p:ext uri="{BB962C8B-B14F-4D97-AF65-F5344CB8AC3E}">
        <p14:creationId xmlns:p14="http://schemas.microsoft.com/office/powerpoint/2010/main" val="3365899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Claude code </a:t>
            </a:r>
            <a:r>
              <a:rPr lang="zh-TW" altLang="en-US" dirty="0"/>
              <a:t>壓縮有很多選擇</a:t>
            </a:r>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68</a:t>
            </a:fld>
            <a:endParaRPr lang="zh-TW" altLang="en-US"/>
          </a:p>
        </p:txBody>
      </p:sp>
    </p:spTree>
    <p:extLst>
      <p:ext uri="{BB962C8B-B14F-4D97-AF65-F5344CB8AC3E}">
        <p14:creationId xmlns:p14="http://schemas.microsoft.com/office/powerpoint/2010/main" val="301827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8DD2E-1EDA-A315-742C-E9F5A0FD2FE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B446BA7-D39F-B17A-458E-2187742BDBD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93E0FDB-7492-6724-6D7F-F2C1CA263C45}"/>
              </a:ext>
            </a:extLst>
          </p:cNvPr>
          <p:cNvSpPr>
            <a:spLocks noGrp="1"/>
          </p:cNvSpPr>
          <p:nvPr>
            <p:ph type="body" idx="1"/>
          </p:nvPr>
        </p:nvSpPr>
        <p:spPr/>
        <p:txBody>
          <a:bodyPr/>
          <a:lstStyle/>
          <a:p>
            <a:r>
              <a:rPr lang="zh-TW" altLang="en-US" dirty="0"/>
              <a:t>要不要講更多變形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Agent interactions can span </a:t>
            </a:r>
            <a:r>
              <a:rPr lang="en-US" altLang="zh-TW" b="1" dirty="0">
                <a:hlinkClick r:id="rId3"/>
              </a:rPr>
              <a:t>hundreds of turns</a:t>
            </a:r>
            <a:r>
              <a:rPr lang="en-US" altLang="zh-TW" dirty="0"/>
              <a:t> and use token-heavy tool calls. Summarization is one common way to manage these challenges. If you’ve used Claude Code, you’ve seen this in action. Claude Code runs “</a:t>
            </a:r>
            <a:r>
              <a:rPr lang="en-US" altLang="zh-TW" b="1" dirty="0">
                <a:hlinkClick r:id="rId4"/>
              </a:rPr>
              <a:t>auto-compact</a:t>
            </a:r>
            <a:r>
              <a:rPr lang="en-US" altLang="zh-TW" dirty="0"/>
              <a:t>” after you exceed 95% of the context window and it will summarize the full trajectory of user-agent interactions. This type of compression across an </a:t>
            </a:r>
            <a:r>
              <a:rPr lang="en-US" altLang="zh-TW" b="1" dirty="0">
                <a:hlinkClick r:id="rId5"/>
              </a:rPr>
              <a:t>agent trajectory</a:t>
            </a:r>
            <a:r>
              <a:rPr lang="en-US" altLang="zh-TW" dirty="0"/>
              <a:t> can use various strategies such as </a:t>
            </a:r>
            <a:r>
              <a:rPr lang="en-US" altLang="zh-TW" b="1" dirty="0">
                <a:hlinkClick r:id="rId6"/>
              </a:rPr>
              <a:t>recursive</a:t>
            </a:r>
            <a:r>
              <a:rPr lang="en-US" altLang="zh-TW" dirty="0"/>
              <a:t> or </a:t>
            </a:r>
            <a:r>
              <a:rPr lang="en-US" altLang="zh-TW" b="1" dirty="0">
                <a:hlinkClick r:id="rId7"/>
              </a:rPr>
              <a:t>hierarchical</a:t>
            </a:r>
            <a:r>
              <a:rPr lang="en-US" altLang="zh-TW" dirty="0"/>
              <a:t> summarization.</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8BA1B078-A1A8-9260-E841-E43994C69484}"/>
              </a:ext>
            </a:extLst>
          </p:cNvPr>
          <p:cNvSpPr>
            <a:spLocks noGrp="1"/>
          </p:cNvSpPr>
          <p:nvPr>
            <p:ph type="sldNum" sz="quarter" idx="5"/>
          </p:nvPr>
        </p:nvSpPr>
        <p:spPr/>
        <p:txBody>
          <a:bodyPr/>
          <a:lstStyle/>
          <a:p>
            <a:fld id="{7BDA5693-4DAE-4431-B0C6-A72D8B2D6A35}" type="slidenum">
              <a:rPr lang="zh-TW" altLang="en-US" smtClean="0"/>
              <a:t>70</a:t>
            </a:fld>
            <a:endParaRPr lang="zh-TW" altLang="en-US"/>
          </a:p>
        </p:txBody>
      </p:sp>
    </p:spTree>
    <p:extLst>
      <p:ext uri="{BB962C8B-B14F-4D97-AF65-F5344CB8AC3E}">
        <p14:creationId xmlns:p14="http://schemas.microsoft.com/office/powerpoint/2010/main" val="3781264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8A780-0A6F-18F9-1513-9024BB9C0CB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1BCB76B-86BC-BEC3-8826-18B033B479D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3625ABA-1697-7CEE-E71A-E9F21943EAB3}"/>
              </a:ext>
            </a:extLst>
          </p:cNvPr>
          <p:cNvSpPr>
            <a:spLocks noGrp="1"/>
          </p:cNvSpPr>
          <p:nvPr>
            <p:ph type="body" idx="1"/>
          </p:nvPr>
        </p:nvSpPr>
        <p:spPr/>
        <p:txBody>
          <a:bodyPr/>
          <a:lstStyle/>
          <a:p>
            <a:r>
              <a:rPr lang="zh-TW" altLang="en-US" dirty="0"/>
              <a:t>每個 </a:t>
            </a:r>
            <a:r>
              <a:rPr lang="en-US" altLang="zh-TW" dirty="0"/>
              <a:t>Agent </a:t>
            </a:r>
            <a:r>
              <a:rPr lang="zh-TW" altLang="en-US" dirty="0"/>
              <a:t>看到不同的東西</a:t>
            </a:r>
            <a:endParaRPr lang="en-US" altLang="zh-TW" dirty="0"/>
          </a:p>
          <a:p>
            <a:r>
              <a:rPr lang="en-US" altLang="zh-TW" dirty="0"/>
              <a:t> A common pattern in multi-agent interactions is </a:t>
            </a:r>
            <a:r>
              <a:rPr lang="en-US" altLang="zh-TW" b="1" dirty="0"/>
              <a:t>handoffs</a:t>
            </a:r>
            <a:r>
              <a:rPr lang="en-US" altLang="zh-TW" dirty="0"/>
              <a:t>, where one agent </a:t>
            </a:r>
            <a:r>
              <a:rPr lang="en-US" altLang="zh-TW" i="1" dirty="0"/>
              <a:t>hands off</a:t>
            </a:r>
            <a:r>
              <a:rPr lang="en-US" altLang="zh-TW" dirty="0"/>
              <a:t> control to another.</a:t>
            </a:r>
          </a:p>
          <a:p>
            <a:r>
              <a:rPr lang="en-US" altLang="zh-TW" dirty="0"/>
              <a:t>Ref: https://langchain-ai.github.io/langgraph/concepts/multi_agent/#using-different-state-schemas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Ref: https://langchain-ai.github.io/langgraph/concepts/multi_agent/#using-different-state-schemas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compromise approach is using </a:t>
            </a:r>
            <a:r>
              <a:rPr lang="en-US" altLang="zh-TW" i="1" dirty="0"/>
              <a:t>tool-like subagents</a:t>
            </a:r>
            <a:r>
              <a:rPr lang="en-US" altLang="zh-TW" dirty="0"/>
              <a:t> that have narrow output. For example, Hugging Face’s </a:t>
            </a:r>
            <a:r>
              <a:rPr lang="en-US" altLang="zh-TW" i="1" dirty="0"/>
              <a:t>Deep Researcher</a:t>
            </a:r>
            <a:r>
              <a:rPr lang="en-US" altLang="zh-TW" dirty="0"/>
              <a:t> agent isolates context by using a scratchpad environment: the agent’s chain of thought and tool uses are kept separate from the user-facing conversation, effectively sandboxing the verbose reasoning so the user (and model on the next turn) only sees the distilled outcome. This isolation prevents irrelevant details or errors from one part of the process leaking into another.</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61DB8851-AF0B-7D40-DA8E-2A523B4CB431}"/>
              </a:ext>
            </a:extLst>
          </p:cNvPr>
          <p:cNvSpPr>
            <a:spLocks noGrp="1"/>
          </p:cNvSpPr>
          <p:nvPr>
            <p:ph type="sldNum" sz="quarter" idx="5"/>
          </p:nvPr>
        </p:nvSpPr>
        <p:spPr/>
        <p:txBody>
          <a:bodyPr/>
          <a:lstStyle/>
          <a:p>
            <a:fld id="{7BDA5693-4DAE-4431-B0C6-A72D8B2D6A35}" type="slidenum">
              <a:rPr lang="zh-TW" altLang="en-US" smtClean="0"/>
              <a:t>72</a:t>
            </a:fld>
            <a:endParaRPr lang="zh-TW" altLang="en-US"/>
          </a:p>
        </p:txBody>
      </p:sp>
    </p:spTree>
    <p:extLst>
      <p:ext uri="{BB962C8B-B14F-4D97-AF65-F5344CB8AC3E}">
        <p14:creationId xmlns:p14="http://schemas.microsoft.com/office/powerpoint/2010/main" val="404396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每個 </a:t>
            </a:r>
            <a:r>
              <a:rPr lang="en-US" altLang="zh-TW" dirty="0"/>
              <a:t>Agent </a:t>
            </a:r>
            <a:r>
              <a:rPr lang="zh-TW" altLang="en-US" dirty="0"/>
              <a:t>看到不同的東西</a:t>
            </a:r>
            <a:endParaRPr lang="en-US" altLang="zh-TW" dirty="0"/>
          </a:p>
          <a:p>
            <a:r>
              <a:rPr lang="en-US" altLang="zh-TW" dirty="0"/>
              <a:t> A common pattern in multi-agent interactions is </a:t>
            </a:r>
            <a:r>
              <a:rPr lang="en-US" altLang="zh-TW" b="1" dirty="0"/>
              <a:t>handoffs</a:t>
            </a:r>
            <a:r>
              <a:rPr lang="en-US" altLang="zh-TW" dirty="0"/>
              <a:t>, where one agent </a:t>
            </a:r>
            <a:r>
              <a:rPr lang="en-US" altLang="zh-TW" i="1" dirty="0"/>
              <a:t>hands off</a:t>
            </a:r>
            <a:r>
              <a:rPr lang="en-US" altLang="zh-TW" dirty="0"/>
              <a:t> control to another.</a:t>
            </a:r>
          </a:p>
          <a:p>
            <a:r>
              <a:rPr lang="en-US" altLang="zh-TW" dirty="0"/>
              <a:t>Ref: https://langchain-ai.github.io/langgraph/concepts/multi_agent/#using-different-state-schemas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Ref: https://langchain-ai.github.io/langgraph/concepts/multi_agent/#using-different-state-schemas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compromise approach is using </a:t>
            </a:r>
            <a:r>
              <a:rPr lang="en-US" altLang="zh-TW" i="1" dirty="0"/>
              <a:t>tool-like subagents</a:t>
            </a:r>
            <a:r>
              <a:rPr lang="en-US" altLang="zh-TW" dirty="0"/>
              <a:t> that have narrow output. For example, Hugging Face’s </a:t>
            </a:r>
            <a:r>
              <a:rPr lang="en-US" altLang="zh-TW" i="1" dirty="0"/>
              <a:t>Deep Researcher</a:t>
            </a:r>
            <a:r>
              <a:rPr lang="en-US" altLang="zh-TW" dirty="0"/>
              <a:t> agent isolates context by using a scratchpad environment: the agent’s chain of thought and tool uses are kept separate from the user-facing conversation, effectively sandboxing the verbose reasoning so the user (and model on the next turn) only sees the distilled outcome. This isolation prevents irrelevant details or errors from one part of the process leaking into another.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73</a:t>
            </a:fld>
            <a:endParaRPr lang="zh-TW" altLang="en-US"/>
          </a:p>
        </p:txBody>
      </p:sp>
    </p:spTree>
    <p:extLst>
      <p:ext uri="{BB962C8B-B14F-4D97-AF65-F5344CB8AC3E}">
        <p14:creationId xmlns:p14="http://schemas.microsoft.com/office/powerpoint/2010/main" val="1837452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One more notable example is </a:t>
            </a:r>
            <a:r>
              <a:rPr lang="en-US" altLang="zh-TW" dirty="0" err="1"/>
              <a:t>Anthropic’s</a:t>
            </a:r>
            <a:r>
              <a:rPr lang="en-US" altLang="zh-TW" dirty="0"/>
              <a:t> parallel research agents. Their case study (“How we built our multi-agent research system”) vividly shows context engineering trade-offs. Initially, one might think having a single agent with a 100k token window means it could just read everything sequentially. But their results found that splitting the work among subagents (each with their own 100k window, effectively) and then compressing their findings back to the lead agent was far more effective. It’s context engineering in the sense of </a:t>
            </a:r>
            <a:r>
              <a:rPr lang="en-US" altLang="zh-TW" i="1" dirty="0"/>
              <a:t>allocating attention</a:t>
            </a:r>
            <a:r>
              <a:rPr lang="en-US" altLang="zh-TW" dirty="0"/>
              <a:t>: each agent’s context is curated for depth in one area, and the lead agent’s context is filled with the distilled outputs of those specialists. The performance boost came largely from the system being able to </a:t>
            </a:r>
            <a:r>
              <a:rPr lang="en-US" altLang="zh-TW" i="1" dirty="0"/>
              <a:t>spend more total tokens</a:t>
            </a:r>
            <a:r>
              <a:rPr lang="en-US" altLang="zh-TW" dirty="0"/>
              <a:t> on the problem (since each subagent could consume tokens in parallel). But that only worked because of a careful context hand-off: the lead agent had to have a context that). This example mirrors the “from contexts to agents” idea: by engineering how context is spread and exchanged between multiple LLMs, we created a more powerful </a:t>
            </a:r>
            <a:r>
              <a:rPr lang="en-US" altLang="zh-TW" i="1" dirty="0"/>
              <a:t>collective agent</a:t>
            </a:r>
            <a:r>
              <a:rPr lang="en-US" altLang="zh-TW" dirty="0"/>
              <a:t> that could do things a single context could not.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74</a:t>
            </a:fld>
            <a:endParaRPr lang="zh-TW" altLang="en-US"/>
          </a:p>
        </p:txBody>
      </p:sp>
    </p:spTree>
    <p:extLst>
      <p:ext uri="{BB962C8B-B14F-4D97-AF65-F5344CB8AC3E}">
        <p14:creationId xmlns:p14="http://schemas.microsoft.com/office/powerpoint/2010/main" val="48722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LangChain</a:t>
            </a:r>
            <a:r>
              <a:rPr lang="en-US" altLang="zh-TW" dirty="0"/>
              <a:t> </a:t>
            </a:r>
            <a:r>
              <a:rPr lang="zh-TW" altLang="en-US" dirty="0"/>
              <a:t>近期也有一篇 </a:t>
            </a:r>
            <a:r>
              <a:rPr lang="en-US" altLang="zh-TW" dirty="0">
                <a:hlinkClick r:id="rId3"/>
              </a:rPr>
              <a:t>Benchmarking Multi-Agent Architectures</a:t>
            </a:r>
            <a:r>
              <a:rPr lang="en-US" altLang="zh-TW" dirty="0"/>
              <a:t> </a:t>
            </a:r>
            <a:r>
              <a:rPr lang="zh-TW" altLang="en-US" dirty="0"/>
              <a:t>一針對不同架構進行實驗，對比了三種常見形式：</a:t>
            </a:r>
          </a:p>
          <a:p>
            <a:r>
              <a:rPr lang="en-US" altLang="zh-TW" dirty="0"/>
              <a:t>Single Agent: </a:t>
            </a:r>
            <a:r>
              <a:rPr lang="zh-TW" altLang="en-US" dirty="0"/>
              <a:t>單一 </a:t>
            </a:r>
            <a:r>
              <a:rPr lang="en-US" altLang="zh-TW" dirty="0"/>
              <a:t>Agent </a:t>
            </a:r>
            <a:r>
              <a:rPr lang="zh-TW" altLang="en-US" dirty="0"/>
              <a:t>擁有所有工具與指令集，直接處理任務</a:t>
            </a:r>
          </a:p>
          <a:p>
            <a:r>
              <a:rPr lang="en-US" altLang="zh-TW" dirty="0"/>
              <a:t>Multi-Agent (Supervisor): </a:t>
            </a:r>
            <a:r>
              <a:rPr lang="zh-TW" altLang="en-US" dirty="0"/>
              <a:t>主 </a:t>
            </a:r>
            <a:r>
              <a:rPr lang="en-US" altLang="zh-TW" dirty="0"/>
              <a:t>Agent </a:t>
            </a:r>
            <a:r>
              <a:rPr lang="zh-TW" altLang="en-US" dirty="0"/>
              <a:t>負責接收任務並將子任務分派給不同 </a:t>
            </a:r>
            <a:r>
              <a:rPr lang="en-US" altLang="zh-TW" dirty="0"/>
              <a:t>Sub Agent</a:t>
            </a:r>
            <a:r>
              <a:rPr lang="zh-TW" altLang="en-US" dirty="0"/>
              <a:t>，再彙整結果</a:t>
            </a:r>
          </a:p>
          <a:p>
            <a:r>
              <a:rPr lang="en-US" altLang="zh-TW" dirty="0"/>
              <a:t>Multi-Agent (Handoff): </a:t>
            </a:r>
            <a:r>
              <a:rPr lang="zh-TW" altLang="en-US" dirty="0"/>
              <a:t>所有 </a:t>
            </a:r>
            <a:r>
              <a:rPr lang="en-US" altLang="zh-TW" dirty="0"/>
              <a:t>Agent </a:t>
            </a:r>
            <a:r>
              <a:rPr lang="zh-TW" altLang="en-US" dirty="0"/>
              <a:t>對等，彼此可互相 </a:t>
            </a:r>
            <a:r>
              <a:rPr lang="en-US" altLang="zh-TW" dirty="0"/>
              <a:t>handoff </a:t>
            </a:r>
            <a:r>
              <a:rPr lang="zh-TW" altLang="en-US" dirty="0"/>
              <a:t>任務，當下只有一位 </a:t>
            </a:r>
            <a:r>
              <a:rPr lang="en-US" altLang="zh-TW" dirty="0"/>
              <a:t>Agent </a:t>
            </a:r>
            <a:r>
              <a:rPr lang="zh-TW" altLang="en-US" dirty="0"/>
              <a:t>活躍</a:t>
            </a:r>
          </a:p>
          <a:p>
            <a:r>
              <a:rPr lang="zh-TW" altLang="en-US" dirty="0"/>
              <a:t>單一任務 </a:t>
            </a:r>
            <a:r>
              <a:rPr lang="en-US" altLang="zh-TW" dirty="0"/>
              <a:t>+ </a:t>
            </a:r>
            <a:r>
              <a:rPr lang="zh-TW" altLang="en-US" dirty="0"/>
              <a:t>工具少時，</a:t>
            </a:r>
            <a:r>
              <a:rPr lang="en-US" altLang="zh-TW" dirty="0"/>
              <a:t>Single Agent </a:t>
            </a:r>
            <a:r>
              <a:rPr lang="zh-TW" altLang="en-US" dirty="0"/>
              <a:t>表現最佳，執行路徑簡單、不需額外協調。</a:t>
            </a:r>
          </a:p>
          <a:p>
            <a:r>
              <a:rPr lang="zh-TW" altLang="en-US" dirty="0"/>
              <a:t>任務多元 </a:t>
            </a:r>
            <a:r>
              <a:rPr lang="en-US" altLang="zh-TW" dirty="0"/>
              <a:t>+ </a:t>
            </a:r>
            <a:r>
              <a:rPr lang="zh-TW" altLang="en-US" dirty="0"/>
              <a:t>工具繁雜時， </a:t>
            </a:r>
            <a:r>
              <a:rPr lang="en-US" altLang="zh-TW" dirty="0"/>
              <a:t>Multi-Agent (Handoff) </a:t>
            </a:r>
            <a:r>
              <a:rPr lang="zh-TW" altLang="en-US" dirty="0"/>
              <a:t>架構略勝一籌，因為可直接回應使用者。</a:t>
            </a:r>
            <a:r>
              <a:rPr lang="en-US" altLang="zh-TW" dirty="0"/>
              <a:t>Multi-Agent (Supervisor) </a:t>
            </a:r>
            <a:r>
              <a:rPr lang="zh-TW" altLang="en-US" dirty="0"/>
              <a:t>架構需要透過 </a:t>
            </a:r>
            <a:r>
              <a:rPr lang="en-US" altLang="zh-TW" dirty="0"/>
              <a:t>Lead Agent </a:t>
            </a:r>
            <a:r>
              <a:rPr lang="zh-TW" altLang="en-US" dirty="0"/>
              <a:t>在轉回給用戶，表現次佳。</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76</a:t>
            </a:fld>
            <a:endParaRPr lang="zh-TW" altLang="en-US"/>
          </a:p>
        </p:txBody>
      </p:sp>
    </p:spTree>
    <p:extLst>
      <p:ext uri="{BB962C8B-B14F-4D97-AF65-F5344CB8AC3E}">
        <p14:creationId xmlns:p14="http://schemas.microsoft.com/office/powerpoint/2010/main" val="91723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7</a:t>
            </a:fld>
            <a:endParaRPr lang="zh-TW" altLang="en-US"/>
          </a:p>
        </p:txBody>
      </p:sp>
    </p:spTree>
    <p:extLst>
      <p:ext uri="{BB962C8B-B14F-4D97-AF65-F5344CB8AC3E}">
        <p14:creationId xmlns:p14="http://schemas.microsoft.com/office/powerpoint/2010/main" val="243912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https://minimaxir.com/2024/02/chatgpt-tips-analysis/?ref=blog.langchain.com</a:t>
            </a:r>
            <a:endParaRPr lang="en-US" altLang="zh-TW" dirty="0"/>
          </a:p>
          <a:p>
            <a:endParaRPr lang="en-US" altLang="zh-TW" dirty="0"/>
          </a:p>
          <a:p>
            <a:r>
              <a:rPr lang="en-US" altLang="zh-TW" dirty="0"/>
              <a:t>As models improve, prompt engineering tricks like</a:t>
            </a:r>
            <a:r>
              <a:rPr lang="en-US" altLang="zh-TW" b="1" dirty="0">
                <a:hlinkClick r:id="rId3"/>
              </a:rPr>
              <a:t> </a:t>
            </a:r>
            <a:r>
              <a:rPr lang="en-US" altLang="zh-TW" b="1" u="sng" dirty="0">
                <a:hlinkClick r:id="rId3"/>
              </a:rPr>
              <a:t>bribing an LLM with a tip</a:t>
            </a:r>
            <a:r>
              <a:rPr lang="en-US" altLang="zh-TW" dirty="0"/>
              <a:t> or worrying about JSON vs XML formatting will become near obsolete.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8</a:t>
            </a:fld>
            <a:endParaRPr lang="zh-TW" altLang="en-US"/>
          </a:p>
        </p:txBody>
      </p:sp>
    </p:spTree>
    <p:extLst>
      <p:ext uri="{BB962C8B-B14F-4D97-AF65-F5344CB8AC3E}">
        <p14:creationId xmlns:p14="http://schemas.microsoft.com/office/powerpoint/2010/main" val="159626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Instructions / System Prompt</a:t>
            </a:r>
            <a:r>
              <a:rPr lang="en-US" altLang="zh-TW" dirty="0"/>
              <a:t>: </a:t>
            </a:r>
            <a:r>
              <a:rPr lang="zh-TW" altLang="en-US" dirty="0"/>
              <a:t>定義模型行為的初始指令和風格</a:t>
            </a:r>
          </a:p>
          <a:p>
            <a:r>
              <a:rPr lang="en-US" altLang="zh-TW" b="1" dirty="0"/>
              <a:t>User Prompt / User Input</a:t>
            </a:r>
            <a:r>
              <a:rPr lang="en-US" altLang="zh-TW" dirty="0"/>
              <a:t>: </a:t>
            </a:r>
            <a:r>
              <a:rPr lang="zh-TW" altLang="en-US" dirty="0"/>
              <a:t>使用者的請求、問題或輸入</a:t>
            </a:r>
          </a:p>
          <a:p>
            <a:r>
              <a:rPr lang="en-US" altLang="zh-TW" b="1" dirty="0"/>
              <a:t>State / History</a:t>
            </a:r>
            <a:r>
              <a:rPr lang="en-US" altLang="zh-TW" dirty="0"/>
              <a:t>: </a:t>
            </a:r>
            <a:r>
              <a:rPr lang="zh-TW" altLang="en-US" dirty="0"/>
              <a:t>當前對話的聊天歷史，包含所有使用者和模型的回應，這又叫做「短期記憶」</a:t>
            </a:r>
          </a:p>
          <a:p>
            <a:r>
              <a:rPr lang="en-US" altLang="zh-TW" b="1" dirty="0"/>
              <a:t>Long-Term Memory</a:t>
            </a:r>
            <a:r>
              <a:rPr lang="en-US" altLang="zh-TW" dirty="0"/>
              <a:t>: </a:t>
            </a:r>
            <a:r>
              <a:rPr lang="zh-TW" altLang="en-US" dirty="0"/>
              <a:t>跨對話的持久知識庫，包含學習到的使用者偏好、過去對話摘要、被告知要記住的事實，這又叫做「長期記憶」</a:t>
            </a:r>
          </a:p>
          <a:p>
            <a:r>
              <a:rPr lang="en-US" altLang="zh-TW" b="1" dirty="0"/>
              <a:t>Retrieved Information (RAG)</a:t>
            </a:r>
            <a:r>
              <a:rPr lang="en-US" altLang="zh-TW" dirty="0"/>
              <a:t>: </a:t>
            </a:r>
            <a:r>
              <a:rPr lang="zh-TW" altLang="en-US" dirty="0"/>
              <a:t>外部的最新知識，從文件、資料庫或 </a:t>
            </a:r>
            <a:r>
              <a:rPr lang="en-US" altLang="zh-TW" dirty="0"/>
              <a:t>API </a:t>
            </a:r>
            <a:r>
              <a:rPr lang="zh-TW" altLang="en-US" dirty="0"/>
              <a:t>檢索的相關資訊</a:t>
            </a:r>
          </a:p>
          <a:p>
            <a:r>
              <a:rPr lang="en-US" altLang="zh-TW" b="1" dirty="0"/>
              <a:t>Available Tools</a:t>
            </a:r>
            <a:r>
              <a:rPr lang="en-US" altLang="zh-TW" dirty="0"/>
              <a:t>: </a:t>
            </a:r>
            <a:r>
              <a:rPr lang="zh-TW" altLang="en-US" dirty="0"/>
              <a:t>所有可呼叫的函數或工具定義</a:t>
            </a:r>
          </a:p>
          <a:p>
            <a:r>
              <a:rPr lang="en-US" altLang="zh-TW" b="1" dirty="0"/>
              <a:t>Responses from tools</a:t>
            </a:r>
            <a:r>
              <a:rPr lang="en-US" altLang="zh-TW" dirty="0"/>
              <a:t>: </a:t>
            </a:r>
            <a:r>
              <a:rPr lang="zh-TW" altLang="en-US" dirty="0"/>
              <a:t>工具執行的結果</a:t>
            </a:r>
          </a:p>
          <a:p>
            <a:r>
              <a:rPr lang="en-US" altLang="zh-TW" b="1" dirty="0"/>
              <a:t>Structured Output</a:t>
            </a:r>
            <a:r>
              <a:rPr lang="en-US" altLang="zh-TW" dirty="0"/>
              <a:t>: </a:t>
            </a:r>
            <a:r>
              <a:rPr lang="zh-TW" altLang="en-US" dirty="0"/>
              <a:t>定義模型回應格式，例如 </a:t>
            </a:r>
            <a:r>
              <a:rPr lang="en-US" altLang="zh-TW" dirty="0"/>
              <a:t>JSON </a:t>
            </a:r>
            <a:r>
              <a:rPr lang="zh-TW" altLang="en-US" dirty="0"/>
              <a:t>或 </a:t>
            </a:r>
            <a:r>
              <a:rPr lang="en-US" altLang="zh-TW" dirty="0"/>
              <a:t>XML</a:t>
            </a:r>
          </a:p>
          <a:p>
            <a:r>
              <a:rPr lang="en-US" altLang="zh-TW" b="1" dirty="0"/>
              <a:t>Global State / Workflow Context</a:t>
            </a:r>
            <a:r>
              <a:rPr lang="en-US" altLang="zh-TW" dirty="0"/>
              <a:t>: </a:t>
            </a:r>
            <a:r>
              <a:rPr lang="zh-TW" altLang="en-US" dirty="0"/>
              <a:t>在多步驟驟 </a:t>
            </a:r>
            <a:r>
              <a:rPr lang="en-US" altLang="zh-TW" dirty="0"/>
              <a:t>Agent </a:t>
            </a:r>
            <a:r>
              <a:rPr lang="zh-TW" altLang="en-US" dirty="0"/>
              <a:t>或 </a:t>
            </a:r>
            <a:r>
              <a:rPr lang="en-US" altLang="zh-TW" dirty="0"/>
              <a:t>Workflow </a:t>
            </a:r>
            <a:r>
              <a:rPr lang="zh-TW" altLang="en-US" dirty="0"/>
              <a:t>中，暫存全域變數、任務進度、先前結果等等。</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BDA5693-4DAE-4431-B0C6-A72D8B2D6A35}" type="slidenum">
              <a:rPr lang="zh-TW" altLang="en-US" smtClean="0"/>
              <a:t>12</a:t>
            </a:fld>
            <a:endParaRPr lang="zh-TW" altLang="en-US"/>
          </a:p>
        </p:txBody>
      </p:sp>
    </p:spTree>
    <p:extLst>
      <p:ext uri="{BB962C8B-B14F-4D97-AF65-F5344CB8AC3E}">
        <p14:creationId xmlns:p14="http://schemas.microsoft.com/office/powerpoint/2010/main" val="157012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CD5B-07ED-BBDC-5B42-0DA226C086F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9DC9BF7-E51D-5A8B-A4E8-CEC42D54E29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6756AD-E0FA-2FDA-C677-5E057139C4FB}"/>
              </a:ext>
            </a:extLst>
          </p:cNvPr>
          <p:cNvSpPr>
            <a:spLocks noGrp="1"/>
          </p:cNvSpPr>
          <p:nvPr>
            <p:ph type="body" idx="1"/>
          </p:nvPr>
        </p:nvSpPr>
        <p:spPr/>
        <p:txBody>
          <a:bodyPr/>
          <a:lstStyle/>
          <a:p>
            <a:pPr algn="ctr"/>
            <a:r>
              <a:rPr lang="zh-TW" altLang="en-US" sz="1200" dirty="0">
                <a:latin typeface="微軟正黑體" panose="020B0604030504040204" pitchFamily="34" charset="-120"/>
                <a:ea typeface="微軟正黑體" panose="020B0604030504040204" pitchFamily="34" charset="-120"/>
              </a:rPr>
              <a:t>把大型語言模型想成一個在線的工讀生</a:t>
            </a:r>
          </a:p>
          <a:p>
            <a:endParaRPr lang="zh-TW" altLang="en-US" dirty="0"/>
          </a:p>
        </p:txBody>
      </p:sp>
      <p:sp>
        <p:nvSpPr>
          <p:cNvPr id="4" name="投影片編號版面配置區 3">
            <a:extLst>
              <a:ext uri="{FF2B5EF4-FFF2-40B4-BE49-F238E27FC236}">
                <a16:creationId xmlns:a16="http://schemas.microsoft.com/office/drawing/2014/main" id="{0A80C782-64F7-6B84-8681-5BEF7B1C8B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D3A2D-B4B4-44FE-AA86-AB8E2DF68F9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48282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7206-DB93-3174-B2A0-5DFEA681CC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69A50C6-D623-E43E-2B5D-A5E70B35D3B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FE149A-4983-68A3-0F02-1653B692BF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529"/>
                </a:solidFill>
                <a:effectLst/>
                <a:latin typeface="-apple-system"/>
              </a:rPr>
              <a:t>The mystery is that the LM isn’t trained to learn from examples. Because of this, there’s seemingly a mismatch between pretraining (what it’s trained to do, which is next token prediction) and in-context learning (what we’re asking it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http://ai.stanford.edu/blog/understanding-incontext/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FBDFFC9D-9E72-2A6A-A9C2-B2C305F983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0245C-3768-4961-8FED-AE21EB15CBA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719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7206-DB93-3174-B2A0-5DFEA681CC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69A50C6-D623-E43E-2B5D-A5E70B35D3B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FE149A-4983-68A3-0F02-1653B692BF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529"/>
                </a:solidFill>
                <a:effectLst/>
                <a:latin typeface="-apple-system"/>
              </a:rPr>
              <a:t>The mystery is that the LM isn’t trained to learn from examples. Because of this, there’s seemingly a mismatch between pretraining (what it’s trained to do, which is next token prediction) and in-context learning (what we’re asking it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http://ai.stanford.edu/blog/understanding-incontext/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FBDFFC9D-9E72-2A6A-A9C2-B2C305F983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0245C-3768-4961-8FED-AE21EB15CBA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2039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F27839-91B2-4CC2-4DC7-4A1E506C5B0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2194850-2541-6AF4-21BA-8E1B068513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6E4EDC3-500A-1061-EBC7-25E91B7D31D5}"/>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23BF4FCE-8DF1-D033-0D80-CD46151BF9A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A012B35-AFBF-55F7-3F20-FD67DB73A14F}"/>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116553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F19949-56A1-9E65-D940-9C05C5DE0ED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F3739CE-6897-B866-95D5-24E0BC537E2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FF51C37-A3E6-BB41-9890-7BCD6CB86F21}"/>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4BAA9911-ED4E-7E68-D4B7-D87FB95FCC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5AC0548-051E-90F8-811D-28E402BE2D59}"/>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1451162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2263DB0-E3AE-A874-12B5-79DFC906AD4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587651B9-CC29-AD8E-9976-5510657131F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1C76012-29C3-9BBB-C9BA-245AE43D3EF6}"/>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193E2D38-A27D-30FA-6789-A82C77C6A83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84AFB40-62B6-BE0F-7CC2-93C8DCBBAF5B}"/>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330420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222B1-1B58-AD58-08A0-C97038B0BFA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1A94F92-2E17-CE32-25CF-CD2AF2711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788A3D-E5BF-B784-63C6-6CFF3FBE37EA}"/>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F88EA435-9216-A9ED-C989-4859C7113D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503C4D-2220-45BD-EEDD-CC468362ED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510150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C86210-5A2D-F814-C6F9-FB35DE2E87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E5F91B-69A5-6142-0EA9-1317D45DF92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D76C18-EA00-AF90-6299-451289596ACA}"/>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87031288-B5DC-F194-E61B-EB27F913A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2B8D3B-9C2E-B8EC-D337-8194DF73B2D1}"/>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294292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960B-7B67-6827-8097-830998D3862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CA02B7-B506-AB6B-B8EB-997AE1DF0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AC54452-1EC4-2A1B-7DB5-6276485C7354}"/>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50C51114-E962-B173-55D5-33803C3C65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15CB33-F495-BE2B-3240-DA8070AD005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909282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ACD11-CC31-B048-7B1C-7730BB760DF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274E05-31A4-6D55-4AE0-CF4D59418D5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3A3F41-39AB-C1CB-EA5A-774F09F3601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4FFC2D-76D3-89B6-B0DD-02C48AFC4475}"/>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6" name="頁尾版面配置區 5">
            <a:extLst>
              <a:ext uri="{FF2B5EF4-FFF2-40B4-BE49-F238E27FC236}">
                <a16:creationId xmlns:a16="http://schemas.microsoft.com/office/drawing/2014/main" id="{3429ED95-48B8-3DDA-8539-D79B07B84A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182DB1-C7EC-A71A-1F6B-126A2B428347}"/>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114805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DDE36-599E-5E0A-437B-12D9C57660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314BC7B-3C51-3662-8116-F23B4B4CA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78161-F486-A98D-22D5-61CD31AFE3F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FBAD2CF-9515-7307-F111-00175C8AD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2405D7E-58EC-A791-FDC5-AC82E6B7BEE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BC6CF4-CCA1-0A3A-EFFD-69F9D53214DA}"/>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8" name="頁尾版面配置區 7">
            <a:extLst>
              <a:ext uri="{FF2B5EF4-FFF2-40B4-BE49-F238E27FC236}">
                <a16:creationId xmlns:a16="http://schemas.microsoft.com/office/drawing/2014/main" id="{37D6CABE-7B78-4B05-7BD6-8F4C41BF9D8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54DF93-E26F-786A-EE04-DB1303A3225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99111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53AC3-0213-EDEF-BFE9-E69E119F86C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0D37DC-51F3-EE5E-5382-26E7FC56AA6D}"/>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4" name="頁尾版面配置區 3">
            <a:extLst>
              <a:ext uri="{FF2B5EF4-FFF2-40B4-BE49-F238E27FC236}">
                <a16:creationId xmlns:a16="http://schemas.microsoft.com/office/drawing/2014/main" id="{A7EEA5F8-7888-9649-DED9-245CFC0CB5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A1A9CBD-E389-2032-52BC-2E8A7D9884F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154304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72E7B4-EC75-CEB4-BAD6-E40D9C2FFAAA}"/>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3" name="頁尾版面配置區 2">
            <a:extLst>
              <a:ext uri="{FF2B5EF4-FFF2-40B4-BE49-F238E27FC236}">
                <a16:creationId xmlns:a16="http://schemas.microsoft.com/office/drawing/2014/main" id="{F7D96D25-D66E-CC1A-A9C1-6EF41E4DD77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3FF2DE5-1D20-A0A6-DD70-54490C8450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419608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F0292-F8D4-D14B-AFF5-3287BFF12E7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00D747-9E88-F7E4-5328-AA3B18108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90F6F8-4FE0-8674-733D-A365CE9FA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94903C-A004-9A97-CD66-057D50200338}"/>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6" name="頁尾版面配置區 5">
            <a:extLst>
              <a:ext uri="{FF2B5EF4-FFF2-40B4-BE49-F238E27FC236}">
                <a16:creationId xmlns:a16="http://schemas.microsoft.com/office/drawing/2014/main" id="{3B165B56-7A8E-3C37-A104-6B73F6214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6186F07-F4F9-8F61-F081-6A88F8375F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483799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51436-AADF-B8B4-D0BB-33BE2934D7B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A58189D-2864-4E94-C932-DBA020350C4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3D3-063A-07B9-54D2-F7CA81AF035A}"/>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2CC3F941-73A0-6C33-8E54-507DEFD88A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E71926-05A4-6AA6-CF16-255F9C2786FB}"/>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1469028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44E33-0634-B9FD-2CF3-963B01F95DD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CF4B4C-EA68-63EA-C117-2DF5A44008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AC159D-5559-8304-14C4-38FAAC2E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CD6BE0C-33A9-99B6-CB21-18D9EA25959D}"/>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6" name="頁尾版面配置區 5">
            <a:extLst>
              <a:ext uri="{FF2B5EF4-FFF2-40B4-BE49-F238E27FC236}">
                <a16:creationId xmlns:a16="http://schemas.microsoft.com/office/drawing/2014/main" id="{992CE11E-4101-BAFC-E041-8F5E38DCF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7D94AD-8AD1-8B07-7B46-8347073F548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306867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06DEE-DE7C-2316-98CB-8E2F52862E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A765D2-9CAC-05F3-7EDF-EC0DBB90211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5A9D5C-5962-670A-9DEE-3CEAF1CC1B96}"/>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3174C8D2-FC69-EFE6-A0AF-47BF0C5A10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FD47E9-D838-909C-7E00-3406B9E6813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271876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356B2BE-4873-07E3-4F1E-5531AE2F565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0F503E-3630-7BB7-63A6-EC86708DB06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5C0708C-2157-B73B-A075-4E711FA30450}"/>
              </a:ext>
            </a:extLst>
          </p:cNvPr>
          <p:cNvSpPr>
            <a:spLocks noGrp="1"/>
          </p:cNvSpPr>
          <p:nvPr>
            <p:ph type="dt" sz="half" idx="10"/>
          </p:nvPr>
        </p:nvSpPr>
        <p:spPr/>
        <p:txBody>
          <a:bodyPr/>
          <a:lstStyle/>
          <a:p>
            <a:fld id="{DB6AC99C-D50E-4E91-A691-9BDF38185A97}"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FAD7B05A-82AD-59BC-6B9C-8FC63BDDEC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D7B87-4358-D971-EA71-7EE011E6417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984980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74BFF9-CA00-513A-46AC-159A3B85EF3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746A1A7-3046-6E16-7AD1-097F006B23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0DBE232-8A2D-8294-771E-B941F0CC4941}"/>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81DA290D-04DC-7991-7846-2DD9351A277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C80D04-DFA4-E9A9-E253-F2D5F92AF1E7}"/>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355109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536E4A-D33F-929D-0A39-5AB49AF8E4C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D39CE18-526D-DD5E-C343-607FE71AB70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6B320EB-8BA5-A0EA-CF8C-F4E4CE4F815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E72F502-3986-3596-4183-D1222237D37E}"/>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6" name="頁尾版面配置區 5">
            <a:extLst>
              <a:ext uri="{FF2B5EF4-FFF2-40B4-BE49-F238E27FC236}">
                <a16:creationId xmlns:a16="http://schemas.microsoft.com/office/drawing/2014/main" id="{BD09301B-4119-6006-75A8-0A67071883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513FB2D-666D-05D6-FA8C-31D58B20DE46}"/>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238520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CEA36C-637B-2D3F-DE19-1FC33E3E22A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A5BC81-5317-E962-30AA-FC6D667F0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67C5AF3-32D5-FA66-43B0-97160533E1C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8BAD7A0-22F6-5981-BBE8-50858D38A6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24B5593-2F98-3426-7C99-56889E5B3B2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132D99-95A5-B30A-F2BA-EB4622CD3243}"/>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8" name="頁尾版面配置區 7">
            <a:extLst>
              <a:ext uri="{FF2B5EF4-FFF2-40B4-BE49-F238E27FC236}">
                <a16:creationId xmlns:a16="http://schemas.microsoft.com/office/drawing/2014/main" id="{00EEDAF2-C585-D9E2-5B31-B70140A78E8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F6089EA-25CC-56AC-2A64-9E8A12E239A5}"/>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3412519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5D341-179E-60EA-8393-6908406B55B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EBF6BAB-D40F-EA6B-8E95-506C1F8FE894}"/>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4" name="頁尾版面配置區 3">
            <a:extLst>
              <a:ext uri="{FF2B5EF4-FFF2-40B4-BE49-F238E27FC236}">
                <a16:creationId xmlns:a16="http://schemas.microsoft.com/office/drawing/2014/main" id="{20C80B56-8D97-16A3-1FD4-FAFA5D4AD8B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B760D06-A18E-2563-BE37-41813EED2CBF}"/>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330646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F084522-3E66-4183-1782-69F62EB64374}"/>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3" name="頁尾版面配置區 2">
            <a:extLst>
              <a:ext uri="{FF2B5EF4-FFF2-40B4-BE49-F238E27FC236}">
                <a16:creationId xmlns:a16="http://schemas.microsoft.com/office/drawing/2014/main" id="{9DD244CD-D1A4-244E-B919-D1D78E8E284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7DB2C4B-BDB2-0D4D-4BC9-ED7E502F3D8C}"/>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300014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FB18F8-FCF1-460E-0B27-CA918EA92FD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4B0CC3C-BC59-C15A-CBEB-012408B22E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88F4487-042C-4BAD-7B4E-4D1343E30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565F1B7-C79E-141D-1067-7218CFC0BDA2}"/>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6" name="頁尾版面配置區 5">
            <a:extLst>
              <a:ext uri="{FF2B5EF4-FFF2-40B4-BE49-F238E27FC236}">
                <a16:creationId xmlns:a16="http://schemas.microsoft.com/office/drawing/2014/main" id="{56714B72-E1DB-0274-4ABF-9703776D07A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8E1EF06-B4CC-BF86-266E-5CA78D1D923E}"/>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130836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7FA5DB-345E-510D-97C3-01FFD2EA2AA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7EAD3BA-641E-2798-8FE3-53AD20A6E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ABC5D81-E542-9196-849A-CA2D4F256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5D768C2-C887-555B-86AC-36B385E244F2}"/>
              </a:ext>
            </a:extLst>
          </p:cNvPr>
          <p:cNvSpPr>
            <a:spLocks noGrp="1"/>
          </p:cNvSpPr>
          <p:nvPr>
            <p:ph type="dt" sz="half" idx="10"/>
          </p:nvPr>
        </p:nvSpPr>
        <p:spPr/>
        <p:txBody>
          <a:bodyPr/>
          <a:lstStyle/>
          <a:p>
            <a:fld id="{25D3F93F-215B-451C-B97D-16C61A292374}" type="datetimeFigureOut">
              <a:rPr lang="zh-TW" altLang="en-US" smtClean="0"/>
              <a:t>2025/9/20</a:t>
            </a:fld>
            <a:endParaRPr lang="zh-TW" altLang="en-US"/>
          </a:p>
        </p:txBody>
      </p:sp>
      <p:sp>
        <p:nvSpPr>
          <p:cNvPr id="6" name="頁尾版面配置區 5">
            <a:extLst>
              <a:ext uri="{FF2B5EF4-FFF2-40B4-BE49-F238E27FC236}">
                <a16:creationId xmlns:a16="http://schemas.microsoft.com/office/drawing/2014/main" id="{255051DB-1F58-6503-782B-BB6FD3A9452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969D110-003A-83A0-AC0E-7E069363D850}"/>
              </a:ext>
            </a:extLst>
          </p:cNvPr>
          <p:cNvSpPr>
            <a:spLocks noGrp="1"/>
          </p:cNvSpPr>
          <p:nvPr>
            <p:ph type="sldNum" sz="quarter" idx="12"/>
          </p:nvPr>
        </p:nvSpPr>
        <p:spPr/>
        <p:txBody>
          <a:body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227230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E942E89-22FD-9E39-3D44-611059FB49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419B788-732C-FB68-8812-E58E8B553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06B6C30-F795-8861-5E03-A31976F88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D3F93F-215B-451C-B97D-16C61A292374}"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E79B24A4-BDD2-36EA-57C6-C4775744BE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F85BEA1-8FB3-2B1C-1FF9-D80E55FFE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CB6872-61BE-457C-9387-346643FB029D}" type="slidenum">
              <a:rPr lang="zh-TW" altLang="en-US" smtClean="0"/>
              <a:t>‹#›</a:t>
            </a:fld>
            <a:endParaRPr lang="zh-TW" altLang="en-US"/>
          </a:p>
        </p:txBody>
      </p:sp>
    </p:spTree>
    <p:extLst>
      <p:ext uri="{BB962C8B-B14F-4D97-AF65-F5344CB8AC3E}">
        <p14:creationId xmlns:p14="http://schemas.microsoft.com/office/powerpoint/2010/main" val="4105749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3C67E51-2FA3-763B-8BBF-67540940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5C3DDF-A565-7579-7A30-25D809AE5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B885BC-0E7A-84FD-B83E-2618CAAE0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AC99C-D50E-4E91-A691-9BDF38185A97}" type="datetimeFigureOut">
              <a:rPr lang="zh-TW" altLang="en-US" smtClean="0"/>
              <a:t>2025/9/20</a:t>
            </a:fld>
            <a:endParaRPr lang="zh-TW" altLang="en-US"/>
          </a:p>
        </p:txBody>
      </p:sp>
      <p:sp>
        <p:nvSpPr>
          <p:cNvPr id="5" name="頁尾版面配置區 4">
            <a:extLst>
              <a:ext uri="{FF2B5EF4-FFF2-40B4-BE49-F238E27FC236}">
                <a16:creationId xmlns:a16="http://schemas.microsoft.com/office/drawing/2014/main" id="{25EFC2AC-0D83-6F80-2A4B-0DD8D6F13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C00092-548F-35BB-5478-C7ED51069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8736956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fi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cs.anthropic.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96.png"/><Relationship Id="rId7" Type="http://schemas.openxmlformats.org/officeDocument/2006/relationships/image" Target="../media/image61.pn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0.jp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99.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hyperlink" Target="https://arxiv.org/abs/2307.07924" TargetMode="External"/><Relationship Id="rId4" Type="http://schemas.openxmlformats.org/officeDocument/2006/relationships/hyperlink" Target="https://github.com/OpenBMB/ChatDev"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7.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標題 1">
            <a:extLst>
              <a:ext uri="{FF2B5EF4-FFF2-40B4-BE49-F238E27FC236}">
                <a16:creationId xmlns:a16="http://schemas.microsoft.com/office/drawing/2014/main" id="{7782A201-300F-22E7-61D5-0C3A1B6FE52A}"/>
              </a:ext>
            </a:extLst>
          </p:cNvPr>
          <p:cNvSpPr>
            <a:spLocks noGrp="1"/>
          </p:cNvSpPr>
          <p:nvPr>
            <p:ph type="ctrTitle"/>
          </p:nvPr>
        </p:nvSpPr>
        <p:spPr>
          <a:xfrm>
            <a:off x="512805" y="780932"/>
            <a:ext cx="11166389" cy="4560920"/>
          </a:xfrm>
        </p:spPr>
        <p:txBody>
          <a:bodyPr anchor="b">
            <a:normAutofit/>
          </a:bodyPr>
          <a:lstStyle/>
          <a:p>
            <a:pPr algn="l"/>
            <a:r>
              <a:rPr lang="zh-TW" altLang="en-US" sz="8800" dirty="0">
                <a:latin typeface="微軟正黑體" panose="020B0604030504040204" pitchFamily="34" charset="-120"/>
                <a:ea typeface="微軟正黑體" panose="020B0604030504040204" pitchFamily="34" charset="-120"/>
              </a:rPr>
              <a:t>一堂課搞懂</a:t>
            </a:r>
            <a:br>
              <a:rPr lang="en-US" altLang="zh-TW" sz="8800" dirty="0">
                <a:latin typeface="微軟正黑體" panose="020B0604030504040204" pitchFamily="34" charset="-120"/>
                <a:ea typeface="微軟正黑體" panose="020B0604030504040204" pitchFamily="34" charset="-120"/>
              </a:rPr>
            </a:br>
            <a:r>
              <a:rPr lang="en-US" altLang="zh-TW" sz="8800" dirty="0">
                <a:latin typeface="微軟正黑體" panose="020B0604030504040204" pitchFamily="34" charset="-120"/>
                <a:ea typeface="微軟正黑體" panose="020B0604030504040204" pitchFamily="34" charset="-120"/>
              </a:rPr>
              <a:t>Context Engineering</a:t>
            </a:r>
            <a:br>
              <a:rPr lang="en-US" altLang="zh-TW" sz="8800" dirty="0">
                <a:latin typeface="微軟正黑體" panose="020B0604030504040204" pitchFamily="34" charset="-120"/>
                <a:ea typeface="微軟正黑體" panose="020B0604030504040204" pitchFamily="34" charset="-120"/>
              </a:rPr>
            </a:br>
            <a:r>
              <a:rPr lang="zh-TW" altLang="en-US" sz="8800" dirty="0">
                <a:latin typeface="微軟正黑體" panose="020B0604030504040204" pitchFamily="34" charset="-120"/>
                <a:ea typeface="微軟正黑體" panose="020B0604030504040204" pitchFamily="34" charset="-120"/>
              </a:rPr>
              <a:t>的概念</a:t>
            </a:r>
            <a:r>
              <a:rPr lang="en-US" altLang="zh-TW" sz="8800" dirty="0">
                <a:latin typeface="微軟正黑體" panose="020B0604030504040204" pitchFamily="34" charset="-120"/>
                <a:ea typeface="微軟正黑體" panose="020B0604030504040204" pitchFamily="34" charset="-120"/>
              </a:rPr>
              <a:t> </a:t>
            </a:r>
            <a:endParaRPr lang="zh-TW" altLang="en-US" sz="88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399A125D-3E1A-99AD-1581-229ABA0411C3}"/>
              </a:ext>
            </a:extLst>
          </p:cNvPr>
          <p:cNvSpPr>
            <a:spLocks noGrp="1"/>
          </p:cNvSpPr>
          <p:nvPr>
            <p:ph type="subTitle" idx="1"/>
          </p:nvPr>
        </p:nvSpPr>
        <p:spPr>
          <a:xfrm>
            <a:off x="263611" y="482759"/>
            <a:ext cx="7772886" cy="596347"/>
          </a:xfrm>
        </p:spPr>
        <p:txBody>
          <a:bodyPr anchor="t">
            <a:normAutofit/>
          </a:bodyPr>
          <a:lstStyle/>
          <a:p>
            <a:pPr algn="l"/>
            <a:endParaRPr lang="zh-TW" altLang="en-US" sz="2000"/>
          </a:p>
        </p:txBody>
      </p:sp>
      <p:sp>
        <p:nvSpPr>
          <p:cNvPr id="4" name="標題 1">
            <a:extLst>
              <a:ext uri="{FF2B5EF4-FFF2-40B4-BE49-F238E27FC236}">
                <a16:creationId xmlns:a16="http://schemas.microsoft.com/office/drawing/2014/main" id="{D29E34A3-ED14-FB42-4F4A-DE1CA776B088}"/>
              </a:ext>
            </a:extLst>
          </p:cNvPr>
          <p:cNvSpPr txBox="1">
            <a:spLocks/>
          </p:cNvSpPr>
          <p:nvPr/>
        </p:nvSpPr>
        <p:spPr>
          <a:xfrm>
            <a:off x="7613729" y="4745270"/>
            <a:ext cx="3343926" cy="13602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j-cs"/>
              </a:rPr>
              <a:t>李宏毅</a:t>
            </a:r>
          </a:p>
        </p:txBody>
      </p:sp>
    </p:spTree>
    <p:extLst>
      <p:ext uri="{BB962C8B-B14F-4D97-AF65-F5344CB8AC3E}">
        <p14:creationId xmlns:p14="http://schemas.microsoft.com/office/powerpoint/2010/main" val="105590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4E29-3DCB-3188-7137-FEB7DFD9311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4E11F4F-DE3D-DAC5-2F33-1B37EB08E491}"/>
              </a:ext>
            </a:extLst>
          </p:cNvPr>
          <p:cNvSpPr>
            <a:spLocks noGrp="1"/>
          </p:cNvSpPr>
          <p:nvPr>
            <p:ph type="title"/>
          </p:nvPr>
        </p:nvSpPr>
        <p:spPr/>
        <p:txBody>
          <a:bodyPr/>
          <a:lstStyle/>
          <a:p>
            <a:r>
              <a:rPr lang="en-US" altLang="zh-TW" dirty="0"/>
              <a:t>Context Engineering vs Prompt Engineering </a:t>
            </a:r>
            <a:endParaRPr lang="zh-TW" altLang="en-US" dirty="0"/>
          </a:p>
        </p:txBody>
      </p:sp>
      <p:sp>
        <p:nvSpPr>
          <p:cNvPr id="3" name="內容版面配置區 2">
            <a:extLst>
              <a:ext uri="{FF2B5EF4-FFF2-40B4-BE49-F238E27FC236}">
                <a16:creationId xmlns:a16="http://schemas.microsoft.com/office/drawing/2014/main" id="{957266D9-6427-C992-E8D0-A06CD369A328}"/>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有甚麼不同？相同的概念，關注不同的重點 </a:t>
            </a:r>
          </a:p>
        </p:txBody>
      </p:sp>
      <p:sp>
        <p:nvSpPr>
          <p:cNvPr id="4" name="矩形: 圓角 3">
            <a:extLst>
              <a:ext uri="{FF2B5EF4-FFF2-40B4-BE49-F238E27FC236}">
                <a16:creationId xmlns:a16="http://schemas.microsoft.com/office/drawing/2014/main" id="{1023D609-448A-3A87-8C21-B5DB5B371AF7}"/>
              </a:ext>
            </a:extLst>
          </p:cNvPr>
          <p:cNvSpPr/>
          <p:nvPr/>
        </p:nvSpPr>
        <p:spPr>
          <a:xfrm>
            <a:off x="8077663" y="3973348"/>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A9B18522-A3AF-5A6C-3720-64C0DB71DF16}"/>
              </a:ext>
            </a:extLst>
          </p:cNvPr>
          <p:cNvCxnSpPr>
            <a:cxnSpLocks/>
          </p:cNvCxnSpPr>
          <p:nvPr/>
        </p:nvCxnSpPr>
        <p:spPr>
          <a:xfrm>
            <a:off x="7290684" y="4522191"/>
            <a:ext cx="735688" cy="0"/>
          </a:xfrm>
          <a:prstGeom prst="straightConnector1">
            <a:avLst/>
          </a:prstGeom>
          <a:noFill/>
          <a:ln w="57150" cap="flat" cmpd="sng" algn="ctr">
            <a:solidFill>
              <a:sysClr val="windowText" lastClr="000000"/>
            </a:solidFill>
            <a:prstDash val="solid"/>
            <a:miter lim="800000"/>
            <a:tailEnd type="triangle"/>
          </a:ln>
          <a:effectLst/>
        </p:spPr>
      </p:cxnSp>
      <p:sp>
        <p:nvSpPr>
          <p:cNvPr id="6" name="文字方塊 5">
            <a:extLst>
              <a:ext uri="{FF2B5EF4-FFF2-40B4-BE49-F238E27FC236}">
                <a16:creationId xmlns:a16="http://schemas.microsoft.com/office/drawing/2014/main" id="{89732AC1-FBFB-69F8-ED23-6E70AC36B726}"/>
              </a:ext>
            </a:extLst>
          </p:cNvPr>
          <p:cNvSpPr txBox="1"/>
          <p:nvPr/>
        </p:nvSpPr>
        <p:spPr>
          <a:xfrm>
            <a:off x="5862699" y="4152951"/>
            <a:ext cx="1745494" cy="830997"/>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輸入 </a:t>
            </a:r>
            <a:r>
              <a:rPr lang="en-US" altLang="zh-TW" sz="2400" dirty="0">
                <a:solidFill>
                  <a:prstClr val="black"/>
                </a:solidFill>
                <a:latin typeface="微軟正黑體" panose="020B0604030504040204" pitchFamily="34" charset="-120"/>
                <a:ea typeface="微軟正黑體" panose="020B0604030504040204" pitchFamily="34" charset="-120"/>
              </a:rPr>
              <a:t>(Prompt)</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9B9E4D3B-3D58-B579-5473-8A7807361000}"/>
              </a:ext>
            </a:extLst>
          </p:cNvPr>
          <p:cNvSpPr txBox="1"/>
          <p:nvPr/>
        </p:nvSpPr>
        <p:spPr>
          <a:xfrm>
            <a:off x="10422274" y="4135720"/>
            <a:ext cx="1269867" cy="830997"/>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下一個</a:t>
            </a:r>
            <a:r>
              <a:rPr lang="en-US" altLang="zh-TW" sz="2400" dirty="0">
                <a:solidFill>
                  <a:prstClr val="black"/>
                </a:solidFill>
                <a:latin typeface="微軟正黑體" panose="020B0604030504040204" pitchFamily="34" charset="-120"/>
                <a:ea typeface="微軟正黑體" panose="020B0604030504040204" pitchFamily="34" charset="-120"/>
              </a:rPr>
              <a:t> token</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A84D4C55-F72E-35FF-26A3-45D75C3D732F}"/>
              </a:ext>
            </a:extLst>
          </p:cNvPr>
          <p:cNvCxnSpPr>
            <a:cxnSpLocks/>
          </p:cNvCxnSpPr>
          <p:nvPr/>
        </p:nvCxnSpPr>
        <p:spPr>
          <a:xfrm>
            <a:off x="9874227" y="4522190"/>
            <a:ext cx="548047" cy="0"/>
          </a:xfrm>
          <a:prstGeom prst="straightConnector1">
            <a:avLst/>
          </a:prstGeom>
          <a:noFill/>
          <a:ln w="57150" cap="flat" cmpd="sng" algn="ctr">
            <a:solidFill>
              <a:sysClr val="windowText" lastClr="000000"/>
            </a:solidFill>
            <a:prstDash val="solid"/>
            <a:miter lim="800000"/>
            <a:tailEnd type="triangle"/>
          </a:ln>
          <a:effectLst/>
        </p:spPr>
      </p:cxnSp>
      <p:sp>
        <p:nvSpPr>
          <p:cNvPr id="12" name="文字方塊 11">
            <a:extLst>
              <a:ext uri="{FF2B5EF4-FFF2-40B4-BE49-F238E27FC236}">
                <a16:creationId xmlns:a16="http://schemas.microsoft.com/office/drawing/2014/main" id="{03691F0F-3B8C-426D-0EB0-605FBB107009}"/>
              </a:ext>
            </a:extLst>
          </p:cNvPr>
          <p:cNvSpPr txBox="1"/>
          <p:nvPr/>
        </p:nvSpPr>
        <p:spPr>
          <a:xfrm>
            <a:off x="1291770" y="2809629"/>
            <a:ext cx="1745494" cy="830997"/>
          </a:xfrm>
          <a:prstGeom prst="rect">
            <a:avLst/>
          </a:prstGeom>
          <a:noFill/>
        </p:spPr>
        <p:txBody>
          <a:bodyPr wrap="square" rtlCol="0">
            <a:spAutoFit/>
          </a:bodyPr>
          <a:lstStyle/>
          <a:p>
            <a:pPr algn="ctr"/>
            <a:r>
              <a:rPr lang="en-US" altLang="zh-TW" sz="2400" b="1" u="sng" dirty="0"/>
              <a:t>Prompt Engineering </a:t>
            </a:r>
            <a:endParaRPr lang="zh-TW" altLang="en-US" sz="2400" b="1" u="sng" dirty="0"/>
          </a:p>
        </p:txBody>
      </p:sp>
      <p:sp>
        <p:nvSpPr>
          <p:cNvPr id="13" name="文字方塊 12">
            <a:extLst>
              <a:ext uri="{FF2B5EF4-FFF2-40B4-BE49-F238E27FC236}">
                <a16:creationId xmlns:a16="http://schemas.microsoft.com/office/drawing/2014/main" id="{12589A7A-9132-10D5-3196-3D7DC960A4DC}"/>
              </a:ext>
            </a:extLst>
          </p:cNvPr>
          <p:cNvSpPr txBox="1"/>
          <p:nvPr/>
        </p:nvSpPr>
        <p:spPr>
          <a:xfrm>
            <a:off x="3037264" y="2878564"/>
            <a:ext cx="1968751"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輸入格式</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神奇咒語</a:t>
            </a:r>
          </a:p>
        </p:txBody>
      </p:sp>
      <p:cxnSp>
        <p:nvCxnSpPr>
          <p:cNvPr id="14" name="直線單箭頭接點 13">
            <a:extLst>
              <a:ext uri="{FF2B5EF4-FFF2-40B4-BE49-F238E27FC236}">
                <a16:creationId xmlns:a16="http://schemas.microsoft.com/office/drawing/2014/main" id="{107AD7C0-71FC-C04B-13B9-970B8C4B8798}"/>
              </a:ext>
            </a:extLst>
          </p:cNvPr>
          <p:cNvCxnSpPr>
            <a:cxnSpLocks/>
          </p:cNvCxnSpPr>
          <p:nvPr/>
        </p:nvCxnSpPr>
        <p:spPr>
          <a:xfrm>
            <a:off x="4963831" y="3429000"/>
            <a:ext cx="1016055" cy="1043429"/>
          </a:xfrm>
          <a:prstGeom prst="straightConnector1">
            <a:avLst/>
          </a:prstGeom>
          <a:noFill/>
          <a:ln w="57150" cap="flat" cmpd="sng" algn="ctr">
            <a:solidFill>
              <a:sysClr val="windowText" lastClr="000000"/>
            </a:solidFill>
            <a:prstDash val="sysDot"/>
            <a:miter lim="800000"/>
            <a:tailEnd type="triangle"/>
          </a:ln>
          <a:effectLst/>
        </p:spPr>
      </p:cxnSp>
      <p:sp>
        <p:nvSpPr>
          <p:cNvPr id="9" name="文字方塊 8">
            <a:extLst>
              <a:ext uri="{FF2B5EF4-FFF2-40B4-BE49-F238E27FC236}">
                <a16:creationId xmlns:a16="http://schemas.microsoft.com/office/drawing/2014/main" id="{80A5754C-AA9C-7709-C199-4BECB1F37235}"/>
              </a:ext>
            </a:extLst>
          </p:cNvPr>
          <p:cNvSpPr txBox="1"/>
          <p:nvPr/>
        </p:nvSpPr>
        <p:spPr>
          <a:xfrm>
            <a:off x="1291770" y="5071032"/>
            <a:ext cx="1745494" cy="830997"/>
          </a:xfrm>
          <a:prstGeom prst="rect">
            <a:avLst/>
          </a:prstGeom>
          <a:noFill/>
        </p:spPr>
        <p:txBody>
          <a:bodyPr wrap="square" rtlCol="0">
            <a:spAutoFit/>
          </a:bodyPr>
          <a:lstStyle/>
          <a:p>
            <a:pPr algn="ctr"/>
            <a:r>
              <a:rPr lang="en-US" altLang="zh-TW" sz="2400" b="1" u="sng" dirty="0"/>
              <a:t>Context Engineering </a:t>
            </a:r>
            <a:endParaRPr lang="zh-TW" altLang="en-US" sz="2400" b="1" u="sng" dirty="0"/>
          </a:p>
        </p:txBody>
      </p:sp>
      <p:sp>
        <p:nvSpPr>
          <p:cNvPr id="10" name="文字方塊 9">
            <a:extLst>
              <a:ext uri="{FF2B5EF4-FFF2-40B4-BE49-F238E27FC236}">
                <a16:creationId xmlns:a16="http://schemas.microsoft.com/office/drawing/2014/main" id="{D1720788-30FF-D4A4-721D-E30F187DD51A}"/>
              </a:ext>
            </a:extLst>
          </p:cNvPr>
          <p:cNvSpPr txBox="1"/>
          <p:nvPr/>
        </p:nvSpPr>
        <p:spPr>
          <a:xfrm>
            <a:off x="2995079" y="5022865"/>
            <a:ext cx="1968751"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自動化管理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使用語言模型</a:t>
            </a:r>
            <a:r>
              <a:rPr lang="en-US" altLang="zh-TW" sz="2400" dirty="0">
                <a:latin typeface="微軟正黑體" panose="020B0604030504040204" pitchFamily="34" charset="-120"/>
                <a:ea typeface="微軟正黑體" panose="020B0604030504040204" pitchFamily="34" charset="-120"/>
              </a:rPr>
              <a:t>)</a:t>
            </a:r>
          </a:p>
        </p:txBody>
      </p:sp>
      <p:cxnSp>
        <p:nvCxnSpPr>
          <p:cNvPr id="11" name="直線單箭頭接點 10">
            <a:extLst>
              <a:ext uri="{FF2B5EF4-FFF2-40B4-BE49-F238E27FC236}">
                <a16:creationId xmlns:a16="http://schemas.microsoft.com/office/drawing/2014/main" id="{3B7C5B03-D887-3C85-85A1-B3333DEDF3BC}"/>
              </a:ext>
            </a:extLst>
          </p:cNvPr>
          <p:cNvCxnSpPr>
            <a:cxnSpLocks/>
          </p:cNvCxnSpPr>
          <p:nvPr/>
        </p:nvCxnSpPr>
        <p:spPr>
          <a:xfrm flipV="1">
            <a:off x="4963830" y="4634935"/>
            <a:ext cx="1016055" cy="1043429"/>
          </a:xfrm>
          <a:prstGeom prst="straightConnector1">
            <a:avLst/>
          </a:prstGeom>
          <a:noFill/>
          <a:ln w="57150" cap="flat" cmpd="sng" algn="ctr">
            <a:solidFill>
              <a:sysClr val="windowText" lastClr="000000"/>
            </a:solidFill>
            <a:prstDash val="sysDot"/>
            <a:miter lim="800000"/>
            <a:tailEnd type="triangle"/>
          </a:ln>
          <a:effectLst/>
        </p:spPr>
      </p:cxnSp>
      <p:sp>
        <p:nvSpPr>
          <p:cNvPr id="15" name="文字方塊 14">
            <a:extLst>
              <a:ext uri="{FF2B5EF4-FFF2-40B4-BE49-F238E27FC236}">
                <a16:creationId xmlns:a16="http://schemas.microsoft.com/office/drawing/2014/main" id="{6BCB174C-12BE-6778-813E-29B3ED60FF7A}"/>
              </a:ext>
            </a:extLst>
          </p:cNvPr>
          <p:cNvSpPr txBox="1"/>
          <p:nvPr/>
        </p:nvSpPr>
        <p:spPr>
          <a:xfrm>
            <a:off x="5513844" y="5678489"/>
            <a:ext cx="6178297" cy="461665"/>
          </a:xfrm>
          <a:prstGeom prst="rect">
            <a:avLst/>
          </a:prstGeom>
          <a:noFill/>
        </p:spPr>
        <p:txBody>
          <a:bodyPr wrap="square" rtlCol="0">
            <a:spAutoFit/>
          </a:bodyPr>
          <a:lstStyle/>
          <a:p>
            <a:pPr>
              <a:defRPr/>
            </a:pPr>
            <a:r>
              <a:rPr lang="zh-TW" altLang="en-US" sz="2400" dirty="0">
                <a:solidFill>
                  <a:prstClr val="black"/>
                </a:solidFill>
                <a:latin typeface="微軟正黑體" panose="020B0604030504040204" pitchFamily="34" charset="-120"/>
                <a:ea typeface="微軟正黑體" panose="020B0604030504040204" pitchFamily="34" charset="-120"/>
              </a:rPr>
              <a:t>這裡先暫時把 </a:t>
            </a:r>
            <a:r>
              <a:rPr lang="en-US" altLang="zh-TW" sz="2400" dirty="0">
                <a:solidFill>
                  <a:prstClr val="black"/>
                </a:solidFill>
                <a:latin typeface="微軟正黑體" panose="020B0604030504040204" pitchFamily="34" charset="-120"/>
                <a:ea typeface="微軟正黑體" panose="020B0604030504040204" pitchFamily="34" charset="-120"/>
              </a:rPr>
              <a:t>Context</a:t>
            </a:r>
            <a:r>
              <a:rPr lang="zh-TW" altLang="en-US" sz="2400" dirty="0">
                <a:solidFill>
                  <a:prstClr val="black"/>
                </a:solidFill>
                <a:latin typeface="微軟正黑體" panose="020B0604030504040204" pitchFamily="34" charset="-120"/>
                <a:ea typeface="微軟正黑體" panose="020B0604030504040204" pitchFamily="34" charset="-120"/>
              </a:rPr>
              <a:t> 和 </a:t>
            </a:r>
            <a:r>
              <a:rPr lang="en-US" altLang="zh-TW" sz="2400" dirty="0">
                <a:solidFill>
                  <a:prstClr val="black"/>
                </a:solidFill>
                <a:latin typeface="微軟正黑體" panose="020B0604030504040204" pitchFamily="34" charset="-120"/>
                <a:ea typeface="微軟正黑體" panose="020B0604030504040204" pitchFamily="34" charset="-120"/>
              </a:rPr>
              <a:t>Prompt </a:t>
            </a:r>
            <a:r>
              <a:rPr lang="zh-TW" altLang="en-US" sz="2400" dirty="0">
                <a:solidFill>
                  <a:prstClr val="black"/>
                </a:solidFill>
                <a:latin typeface="微軟正黑體" panose="020B0604030504040204" pitchFamily="34" charset="-120"/>
                <a:ea typeface="微軟正黑體" panose="020B0604030504040204" pitchFamily="34" charset="-120"/>
              </a:rPr>
              <a:t>畫上等號</a:t>
            </a:r>
          </a:p>
        </p:txBody>
      </p:sp>
    </p:spTree>
    <p:extLst>
      <p:ext uri="{BB962C8B-B14F-4D97-AF65-F5344CB8AC3E}">
        <p14:creationId xmlns:p14="http://schemas.microsoft.com/office/powerpoint/2010/main" val="6463267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81BFCC-C2AF-55D4-B0EB-2CEAAA7DA803}"/>
              </a:ext>
            </a:extLst>
          </p:cNvPr>
          <p:cNvSpPr>
            <a:spLocks noGrp="1"/>
          </p:cNvSpPr>
          <p:nvPr>
            <p:ph type="title"/>
          </p:nvPr>
        </p:nvSpPr>
        <p:spPr/>
        <p:txBody>
          <a:bodyPr/>
          <a:lstStyle/>
          <a:p>
            <a:r>
              <a:rPr lang="en-US" altLang="zh-TW" dirty="0"/>
              <a:t>Outline</a:t>
            </a:r>
            <a:endParaRPr lang="zh-TW" altLang="en-US" dirty="0"/>
          </a:p>
        </p:txBody>
      </p:sp>
      <p:graphicFrame>
        <p:nvGraphicFramePr>
          <p:cNvPr id="4" name="內容版面配置區 3">
            <a:extLst>
              <a:ext uri="{FF2B5EF4-FFF2-40B4-BE49-F238E27FC236}">
                <a16:creationId xmlns:a16="http://schemas.microsoft.com/office/drawing/2014/main" id="{000A699B-5988-2805-2C1A-6E77B975B832}"/>
              </a:ext>
            </a:extLst>
          </p:cNvPr>
          <p:cNvGraphicFramePr>
            <a:graphicFrameLocks noGrp="1"/>
          </p:cNvGraphicFramePr>
          <p:nvPr>
            <p:ph idx="1"/>
            <p:extLst>
              <p:ext uri="{D42A27DB-BD31-4B8C-83A1-F6EECF244321}">
                <p14:modId xmlns:p14="http://schemas.microsoft.com/office/powerpoint/2010/main" val="817974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811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38CEDBE-A6B3-8147-3EB9-85CBECD3FD6F}"/>
              </a:ext>
            </a:extLst>
          </p:cNvPr>
          <p:cNvPicPr>
            <a:picLocks noChangeAspect="1"/>
          </p:cNvPicPr>
          <p:nvPr/>
        </p:nvPicPr>
        <p:blipFill>
          <a:blip r:embed="rId3">
            <a:alphaModFix amt="50000"/>
          </a:blip>
          <a:srcRect t="11409" b="4321"/>
          <a:stretch>
            <a:fillRect/>
          </a:stretch>
        </p:blipFill>
        <p:spPr>
          <a:xfrm>
            <a:off x="20" y="1"/>
            <a:ext cx="12191980" cy="6857999"/>
          </a:xfrm>
          <a:prstGeom prst="rect">
            <a:avLst/>
          </a:prstGeom>
        </p:spPr>
      </p:pic>
      <p:sp>
        <p:nvSpPr>
          <p:cNvPr id="2" name="標題 1">
            <a:extLst>
              <a:ext uri="{FF2B5EF4-FFF2-40B4-BE49-F238E27FC236}">
                <a16:creationId xmlns:a16="http://schemas.microsoft.com/office/drawing/2014/main" id="{398717FF-C4B2-C911-0AE0-C288D6F7EE01}"/>
              </a:ext>
            </a:extLst>
          </p:cNvPr>
          <p:cNvSpPr>
            <a:spLocks noGrp="1"/>
          </p:cNvSpPr>
          <p:nvPr>
            <p:ph type="ctrTitle"/>
          </p:nvPr>
        </p:nvSpPr>
        <p:spPr>
          <a:xfrm>
            <a:off x="1524000" y="1122362"/>
            <a:ext cx="9144000" cy="2900518"/>
          </a:xfrm>
        </p:spPr>
        <p:txBody>
          <a:bodyPr>
            <a:normAutofit/>
          </a:bodyPr>
          <a:lstStyle/>
          <a:p>
            <a:r>
              <a:rPr lang="en-US" altLang="zh-TW" b="1" dirty="0">
                <a:solidFill>
                  <a:srgbClr val="FFFFFF"/>
                </a:solidFill>
                <a:latin typeface="微軟正黑體" panose="020B0604030504040204" pitchFamily="34" charset="-120"/>
                <a:ea typeface="微軟正黑體" panose="020B0604030504040204" pitchFamily="34" charset="-120"/>
              </a:rPr>
              <a:t>Context </a:t>
            </a:r>
            <a:r>
              <a:rPr lang="zh-TW" altLang="en-US" b="1" dirty="0">
                <a:solidFill>
                  <a:srgbClr val="FFFFFF"/>
                </a:solidFill>
                <a:latin typeface="微軟正黑體" panose="020B0604030504040204" pitchFamily="34" charset="-120"/>
                <a:ea typeface="微軟正黑體" panose="020B0604030504040204" pitchFamily="34" charset="-120"/>
              </a:rPr>
              <a:t>裡面需要有什麼？</a:t>
            </a:r>
          </a:p>
        </p:txBody>
      </p:sp>
      <p:sp>
        <p:nvSpPr>
          <p:cNvPr id="3" name="副標題 2">
            <a:extLst>
              <a:ext uri="{FF2B5EF4-FFF2-40B4-BE49-F238E27FC236}">
                <a16:creationId xmlns:a16="http://schemas.microsoft.com/office/drawing/2014/main" id="{174D948A-B5AD-5F1F-7A64-672D0B4113A3}"/>
              </a:ext>
            </a:extLst>
          </p:cNvPr>
          <p:cNvSpPr>
            <a:spLocks noGrp="1"/>
          </p:cNvSpPr>
          <p:nvPr>
            <p:ph type="subTitle" idx="1"/>
          </p:nvPr>
        </p:nvSpPr>
        <p:spPr>
          <a:xfrm>
            <a:off x="1524000" y="4159404"/>
            <a:ext cx="9144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4020058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9BC3A-55F6-50D0-C9B1-179ED52F9DD4}"/>
              </a:ext>
            </a:extLst>
          </p:cNvPr>
          <p:cNvSpPr>
            <a:spLocks noGrp="1"/>
          </p:cNvSpPr>
          <p:nvPr>
            <p:ph type="title"/>
          </p:nvPr>
        </p:nvSpPr>
        <p:spPr/>
        <p:txBody>
          <a:bodyPr/>
          <a:lstStyle/>
          <a:p>
            <a:r>
              <a:rPr lang="en-US" altLang="zh-TW" dirty="0"/>
              <a:t>User Prompt </a:t>
            </a:r>
            <a:endParaRPr lang="zh-TW" altLang="en-US" dirty="0"/>
          </a:p>
        </p:txBody>
      </p:sp>
      <p:graphicFrame>
        <p:nvGraphicFramePr>
          <p:cNvPr id="4" name="表格 3">
            <a:extLst>
              <a:ext uri="{FF2B5EF4-FFF2-40B4-BE49-F238E27FC236}">
                <a16:creationId xmlns:a16="http://schemas.microsoft.com/office/drawing/2014/main" id="{6830BF39-F602-6FC9-E1DA-7A2C4144170F}"/>
              </a:ext>
            </a:extLst>
          </p:cNvPr>
          <p:cNvGraphicFramePr>
            <a:graphicFrameLocks noGrp="1"/>
          </p:cNvGraphicFramePr>
          <p:nvPr>
            <p:extLst>
              <p:ext uri="{D42A27DB-BD31-4B8C-83A1-F6EECF244321}">
                <p14:modId xmlns:p14="http://schemas.microsoft.com/office/powerpoint/2010/main" val="4000391960"/>
              </p:ext>
            </p:extLst>
          </p:nvPr>
        </p:nvGraphicFramePr>
        <p:xfrm>
          <a:off x="1422398" y="2028984"/>
          <a:ext cx="9724572" cy="3017520"/>
        </p:xfrm>
        <a:graphic>
          <a:graphicData uri="http://schemas.openxmlformats.org/drawingml/2006/table">
            <a:tbl>
              <a:tblPr firstRow="1" bandRow="1">
                <a:tableStyleId>{5C22544A-7EE6-4342-B048-85BDC9FD1C3A}</a:tableStyleId>
              </a:tblPr>
              <a:tblGrid>
                <a:gridCol w="3675205">
                  <a:extLst>
                    <a:ext uri="{9D8B030D-6E8A-4147-A177-3AD203B41FA5}">
                      <a16:colId xmlns:a16="http://schemas.microsoft.com/office/drawing/2014/main" val="2586093364"/>
                    </a:ext>
                  </a:extLst>
                </a:gridCol>
                <a:gridCol w="6049367">
                  <a:extLst>
                    <a:ext uri="{9D8B030D-6E8A-4147-A177-3AD203B41FA5}">
                      <a16:colId xmlns:a16="http://schemas.microsoft.com/office/drawing/2014/main" val="1209181024"/>
                    </a:ext>
                  </a:extLst>
                </a:gridCol>
              </a:tblGrid>
              <a:tr h="370840">
                <a:tc>
                  <a:txBody>
                    <a:bodyPr/>
                    <a:lstStyle/>
                    <a:p>
                      <a:r>
                        <a:rPr lang="en-US" altLang="zh-TW" sz="2400" dirty="0">
                          <a:latin typeface="微軟正黑體" panose="020B0604030504040204" pitchFamily="34" charset="-120"/>
                          <a:ea typeface="微軟正黑體" panose="020B0604030504040204" pitchFamily="34" charset="-120"/>
                        </a:rPr>
                        <a:t>User Prompt</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Example </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93699363"/>
                  </a:ext>
                </a:extLst>
              </a:tr>
              <a:tr h="370840">
                <a:tc>
                  <a:txBody>
                    <a:bodyPr/>
                    <a:lstStyle/>
                    <a:p>
                      <a:r>
                        <a:rPr lang="zh-TW" altLang="en-US" sz="2400" dirty="0">
                          <a:latin typeface="微軟正黑體" panose="020B0604030504040204" pitchFamily="34" charset="-120"/>
                          <a:ea typeface="微軟正黑體" panose="020B0604030504040204" pitchFamily="34" charset="-120"/>
                        </a:rPr>
                        <a:t>任務說明</a:t>
                      </a:r>
                    </a:p>
                  </a:txBody>
                  <a:tcPr/>
                </a:tc>
                <a:tc>
                  <a:txBody>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寫一封信跟老師說 </a:t>
                      </a:r>
                      <a:r>
                        <a:rPr lang="en-US" altLang="zh-TW" sz="2400" dirty="0">
                          <a:latin typeface="微軟正黑體" panose="020B0604030504040204" pitchFamily="34" charset="-120"/>
                          <a:ea typeface="微軟正黑體" panose="020B0604030504040204" pitchFamily="34" charset="-120"/>
                        </a:rPr>
                        <a:t>meeting </a:t>
                      </a:r>
                      <a:r>
                        <a:rPr lang="zh-TW" altLang="en-US" sz="2400" dirty="0">
                          <a:latin typeface="微軟正黑體" panose="020B0604030504040204" pitchFamily="34" charset="-120"/>
                          <a:ea typeface="微軟正黑體" panose="020B0604030504040204" pitchFamily="34" charset="-120"/>
                        </a:rPr>
                        <a:t>要請假</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27170237"/>
                  </a:ext>
                </a:extLst>
              </a:tr>
              <a:tr h="370840">
                <a:tc>
                  <a:txBody>
                    <a:bodyPr/>
                    <a:lstStyle/>
                    <a:p>
                      <a:r>
                        <a:rPr lang="zh-TW" altLang="en-US" sz="2400" dirty="0">
                          <a:latin typeface="微軟正黑體" panose="020B0604030504040204" pitchFamily="34" charset="-120"/>
                          <a:ea typeface="微軟正黑體" panose="020B0604030504040204" pitchFamily="34" charset="-120"/>
                        </a:rPr>
                        <a:t>詳細指引 </a:t>
                      </a:r>
                      <a:r>
                        <a:rPr lang="en-US" altLang="zh-TW" sz="2400" dirty="0">
                          <a:latin typeface="微軟正黑體" panose="020B0604030504040204" pitchFamily="34" charset="-120"/>
                          <a:ea typeface="微軟正黑體" panose="020B0604030504040204" pitchFamily="34" charset="-120"/>
                        </a:rPr>
                        <a:t>(optional)</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開頭先道歉，然後說明遲到理由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因為身體不適</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，最後說之後再找時間跟老師更新進度</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232038352"/>
                  </a:ext>
                </a:extLst>
              </a:tr>
              <a:tr h="370840">
                <a:tc>
                  <a:txBody>
                    <a:bodyPr/>
                    <a:lstStyle/>
                    <a:p>
                      <a:r>
                        <a:rPr lang="zh-TW" altLang="en-US" sz="2400" dirty="0">
                          <a:latin typeface="微軟正黑體" panose="020B0604030504040204" pitchFamily="34" charset="-120"/>
                          <a:ea typeface="微軟正黑體" panose="020B0604030504040204" pitchFamily="34" charset="-120"/>
                        </a:rPr>
                        <a:t>額外條件</a:t>
                      </a:r>
                    </a:p>
                  </a:txBody>
                  <a:tcPr/>
                </a:tc>
                <a:tc>
                  <a:txBody>
                    <a:bodyPr/>
                    <a:lstStyle/>
                    <a:p>
                      <a:r>
                        <a:rPr lang="en-US" altLang="zh-TW" sz="2400" dirty="0">
                          <a:latin typeface="微軟正黑體" panose="020B0604030504040204" pitchFamily="34" charset="-120"/>
                          <a:ea typeface="微軟正黑體" panose="020B0604030504040204" pitchFamily="34" charset="-120"/>
                        </a:rPr>
                        <a:t>“100 </a:t>
                      </a:r>
                      <a:r>
                        <a:rPr lang="zh-TW" altLang="en-US" sz="2400" dirty="0">
                          <a:latin typeface="微軟正黑體" panose="020B0604030504040204" pitchFamily="34" charset="-120"/>
                          <a:ea typeface="微軟正黑體" panose="020B0604030504040204" pitchFamily="34" charset="-120"/>
                        </a:rPr>
                        <a:t>字以內</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54718972"/>
                  </a:ext>
                </a:extLst>
              </a:tr>
              <a:tr h="370840">
                <a:tc>
                  <a:txBody>
                    <a:bodyPr/>
                    <a:lstStyle/>
                    <a:p>
                      <a:r>
                        <a:rPr lang="zh-TW" altLang="en-US" sz="2400" dirty="0">
                          <a:latin typeface="微軟正黑體" panose="020B0604030504040204" pitchFamily="34" charset="-120"/>
                          <a:ea typeface="微軟正黑體" panose="020B0604030504040204" pitchFamily="34" charset="-120"/>
                        </a:rPr>
                        <a:t>輸出風格</a:t>
                      </a:r>
                    </a:p>
                  </a:txBody>
                  <a:tcPr/>
                </a:tc>
                <a:tc>
                  <a:txBody>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非常嚴肅</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34961501"/>
                  </a:ext>
                </a:extLst>
              </a:tr>
            </a:tbl>
          </a:graphicData>
        </a:graphic>
      </p:graphicFrame>
      <p:sp>
        <p:nvSpPr>
          <p:cNvPr id="5" name="文字方塊 4">
            <a:extLst>
              <a:ext uri="{FF2B5EF4-FFF2-40B4-BE49-F238E27FC236}">
                <a16:creationId xmlns:a16="http://schemas.microsoft.com/office/drawing/2014/main" id="{60A1A4F0-9471-5373-F4D7-15D66E75ED89}"/>
              </a:ext>
            </a:extLst>
          </p:cNvPr>
          <p:cNvSpPr txBox="1"/>
          <p:nvPr/>
        </p:nvSpPr>
        <p:spPr>
          <a:xfrm>
            <a:off x="1451428" y="5384800"/>
            <a:ext cx="9289143"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請注意：語言模型不會讀心術</a:t>
            </a:r>
          </a:p>
        </p:txBody>
      </p:sp>
    </p:spTree>
    <p:extLst>
      <p:ext uri="{BB962C8B-B14F-4D97-AF65-F5344CB8AC3E}">
        <p14:creationId xmlns:p14="http://schemas.microsoft.com/office/powerpoint/2010/main" val="33652073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3DA7-F088-55B2-3626-ADCC781ED1E2}"/>
            </a:ext>
          </a:extLst>
        </p:cNvPr>
        <p:cNvGrpSpPr/>
        <p:nvPr/>
      </p:nvGrpSpPr>
      <p:grpSpPr>
        <a:xfrm>
          <a:off x="0" y="0"/>
          <a:ext cx="0" cy="0"/>
          <a:chOff x="0" y="0"/>
          <a:chExt cx="0" cy="0"/>
        </a:xfrm>
      </p:grpSpPr>
      <p:pic>
        <p:nvPicPr>
          <p:cNvPr id="15" name="圖片 14" descr="一張含有 文字, 螢幕擷取畫面, 字型, 數字 的圖片&#10;&#10;自動產生的描述">
            <a:extLst>
              <a:ext uri="{FF2B5EF4-FFF2-40B4-BE49-F238E27FC236}">
                <a16:creationId xmlns:a16="http://schemas.microsoft.com/office/drawing/2014/main" id="{1681EE52-3DF9-54DE-CE0E-EF1B82676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93" y="1470561"/>
            <a:ext cx="8687347" cy="4077970"/>
          </a:xfrm>
          <a:prstGeom prst="rect">
            <a:avLst/>
          </a:prstGeom>
        </p:spPr>
      </p:pic>
      <p:sp>
        <p:nvSpPr>
          <p:cNvPr id="2" name="標題 1">
            <a:extLst>
              <a:ext uri="{FF2B5EF4-FFF2-40B4-BE49-F238E27FC236}">
                <a16:creationId xmlns:a16="http://schemas.microsoft.com/office/drawing/2014/main" id="{F3B7BC04-8F90-77A3-8B7F-49F702C720AC}"/>
              </a:ext>
            </a:extLst>
          </p:cNvPr>
          <p:cNvSpPr>
            <a:spLocks noGrp="1"/>
          </p:cNvSpPr>
          <p:nvPr>
            <p:ph type="title"/>
          </p:nvPr>
        </p:nvSpPr>
        <p:spPr/>
        <p:txBody>
          <a:bodyPr/>
          <a:lstStyle/>
          <a:p>
            <a:r>
              <a:rPr lang="en-US" altLang="zh-TW" dirty="0"/>
              <a:t>User Prompt:</a:t>
            </a:r>
            <a:r>
              <a:rPr lang="zh-TW" altLang="en-US" dirty="0"/>
              <a:t> </a:t>
            </a:r>
            <a:r>
              <a:rPr lang="zh-TW" altLang="en-US" dirty="0">
                <a:latin typeface="微軟正黑體" panose="020B0604030504040204" pitchFamily="34" charset="-120"/>
                <a:ea typeface="微軟正黑體" panose="020B0604030504040204" pitchFamily="34" charset="-120"/>
              </a:rPr>
              <a:t>提供前提</a:t>
            </a:r>
          </a:p>
        </p:txBody>
      </p:sp>
      <p:pic>
        <p:nvPicPr>
          <p:cNvPr id="2050" name="Picture 2" descr="發票載具-手機載具">
            <a:extLst>
              <a:ext uri="{FF2B5EF4-FFF2-40B4-BE49-F238E27FC236}">
                <a16:creationId xmlns:a16="http://schemas.microsoft.com/office/drawing/2014/main" id="{B09DC00B-805C-9EF0-8697-2AA1E1028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722" y="526102"/>
            <a:ext cx="3159893" cy="267609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237A7224-41EE-C47A-E957-4EB8E0A36076}"/>
              </a:ext>
            </a:extLst>
          </p:cNvPr>
          <p:cNvSpPr txBox="1"/>
          <p:nvPr/>
        </p:nvSpPr>
        <p:spPr>
          <a:xfrm>
            <a:off x="8964320" y="156770"/>
            <a:ext cx="276839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https://www.cinvoice.tw/</a:t>
            </a:r>
          </a:p>
        </p:txBody>
      </p:sp>
      <p:pic>
        <p:nvPicPr>
          <p:cNvPr id="21" name="圖片 20" descr="一張含有 文字, 螢幕擷取畫面, 字型, 數字 的圖片&#10;&#10;自動產生的描述">
            <a:extLst>
              <a:ext uri="{FF2B5EF4-FFF2-40B4-BE49-F238E27FC236}">
                <a16:creationId xmlns:a16="http://schemas.microsoft.com/office/drawing/2014/main" id="{37BCC214-BDE9-7C4C-B013-C7F9D15236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179" y="3270877"/>
            <a:ext cx="9125128" cy="4195024"/>
          </a:xfrm>
          <a:prstGeom prst="rect">
            <a:avLst/>
          </a:prstGeom>
        </p:spPr>
      </p:pic>
      <p:cxnSp>
        <p:nvCxnSpPr>
          <p:cNvPr id="32" name="直線接點 31">
            <a:extLst>
              <a:ext uri="{FF2B5EF4-FFF2-40B4-BE49-F238E27FC236}">
                <a16:creationId xmlns:a16="http://schemas.microsoft.com/office/drawing/2014/main" id="{B9568B64-97B6-50E5-0BD6-C5B317AC0687}"/>
              </a:ext>
            </a:extLst>
          </p:cNvPr>
          <p:cNvCxnSpPr>
            <a:cxnSpLocks/>
          </p:cNvCxnSpPr>
          <p:nvPr/>
        </p:nvCxnSpPr>
        <p:spPr>
          <a:xfrm>
            <a:off x="5917307" y="3642560"/>
            <a:ext cx="24248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E0527E84-7CBB-B62E-092A-5A2C392DEC41}"/>
              </a:ext>
            </a:extLst>
          </p:cNvPr>
          <p:cNvCxnSpPr>
            <a:cxnSpLocks/>
          </p:cNvCxnSpPr>
          <p:nvPr/>
        </p:nvCxnSpPr>
        <p:spPr>
          <a:xfrm>
            <a:off x="3896192" y="5790675"/>
            <a:ext cx="4042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189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水, 戶外, 湖泊, 鳥類 的圖片&#10;&#10;自動產生的描述">
            <a:extLst>
              <a:ext uri="{FF2B5EF4-FFF2-40B4-BE49-F238E27FC236}">
                <a16:creationId xmlns:a16="http://schemas.microsoft.com/office/drawing/2014/main" id="{B17895D7-5050-7CE2-9FD5-B9C8D5393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5175" y="365125"/>
            <a:ext cx="4665825" cy="6217053"/>
          </a:xfrm>
        </p:spPr>
      </p:pic>
      <p:pic>
        <p:nvPicPr>
          <p:cNvPr id="7" name="圖片 6">
            <a:extLst>
              <a:ext uri="{FF2B5EF4-FFF2-40B4-BE49-F238E27FC236}">
                <a16:creationId xmlns:a16="http://schemas.microsoft.com/office/drawing/2014/main" id="{92AC8576-3EC2-8D40-24A4-3BD01549CE4C}"/>
              </a:ext>
            </a:extLst>
          </p:cNvPr>
          <p:cNvPicPr>
            <a:picLocks noChangeAspect="1"/>
          </p:cNvPicPr>
          <p:nvPr/>
        </p:nvPicPr>
        <p:blipFill>
          <a:blip r:embed="rId3"/>
          <a:stretch>
            <a:fillRect/>
          </a:stretch>
        </p:blipFill>
        <p:spPr>
          <a:xfrm>
            <a:off x="1181100" y="774102"/>
            <a:ext cx="8837780" cy="2521548"/>
          </a:xfrm>
          <a:prstGeom prst="rect">
            <a:avLst/>
          </a:prstGeom>
        </p:spPr>
      </p:pic>
      <p:pic>
        <p:nvPicPr>
          <p:cNvPr id="9" name="圖片 8">
            <a:extLst>
              <a:ext uri="{FF2B5EF4-FFF2-40B4-BE49-F238E27FC236}">
                <a16:creationId xmlns:a16="http://schemas.microsoft.com/office/drawing/2014/main" id="{7430959F-9EFF-5491-5558-A30D8B375F90}"/>
              </a:ext>
            </a:extLst>
          </p:cNvPr>
          <p:cNvPicPr>
            <a:picLocks noChangeAspect="1"/>
          </p:cNvPicPr>
          <p:nvPr/>
        </p:nvPicPr>
        <p:blipFill>
          <a:blip r:embed="rId4"/>
          <a:stretch>
            <a:fillRect/>
          </a:stretch>
        </p:blipFill>
        <p:spPr>
          <a:xfrm>
            <a:off x="1181100" y="3473651"/>
            <a:ext cx="8837780" cy="3284728"/>
          </a:xfrm>
          <a:prstGeom prst="rect">
            <a:avLst/>
          </a:prstGeom>
        </p:spPr>
      </p:pic>
      <p:sp>
        <p:nvSpPr>
          <p:cNvPr id="2" name="標題 1">
            <a:extLst>
              <a:ext uri="{FF2B5EF4-FFF2-40B4-BE49-F238E27FC236}">
                <a16:creationId xmlns:a16="http://schemas.microsoft.com/office/drawing/2014/main" id="{81A889F6-3D17-3FC9-0FCD-C8CB907AD599}"/>
              </a:ext>
            </a:extLst>
          </p:cNvPr>
          <p:cNvSpPr>
            <a:spLocks noGrp="1"/>
          </p:cNvSpPr>
          <p:nvPr>
            <p:ph type="title"/>
          </p:nvPr>
        </p:nvSpPr>
        <p:spPr/>
        <p:txBody>
          <a:bodyPr/>
          <a:lstStyle/>
          <a:p>
            <a:r>
              <a:rPr lang="en-US" altLang="zh-TW" dirty="0"/>
              <a:t>User Prompt:</a:t>
            </a:r>
            <a:r>
              <a:rPr lang="zh-TW" altLang="en-US" dirty="0">
                <a:latin typeface="微軟正黑體" panose="020B0604030504040204" pitchFamily="34" charset="-120"/>
                <a:ea typeface="微軟正黑體" panose="020B0604030504040204" pitchFamily="34" charset="-120"/>
              </a:rPr>
              <a:t>提供前提</a:t>
            </a:r>
            <a:endParaRPr lang="zh-TW" altLang="en-US" dirty="0"/>
          </a:p>
        </p:txBody>
      </p:sp>
    </p:spTree>
    <p:extLst>
      <p:ext uri="{BB962C8B-B14F-4D97-AF65-F5344CB8AC3E}">
        <p14:creationId xmlns:p14="http://schemas.microsoft.com/office/powerpoint/2010/main" val="3262781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6028-EDAF-350C-2459-FA8E93F1CF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7BC7343-91F3-055A-3A1C-07410AB616C5}"/>
              </a:ext>
            </a:extLst>
          </p:cNvPr>
          <p:cNvSpPr>
            <a:spLocks noGrp="1"/>
          </p:cNvSpPr>
          <p:nvPr>
            <p:ph type="title"/>
          </p:nvPr>
        </p:nvSpPr>
        <p:spPr/>
        <p:txBody>
          <a:bodyPr/>
          <a:lstStyle/>
          <a:p>
            <a:r>
              <a:rPr lang="en-US" altLang="zh-TW" dirty="0"/>
              <a:t>User Prompt:</a:t>
            </a:r>
            <a:r>
              <a:rPr lang="zh-TW" altLang="en-US" dirty="0"/>
              <a:t> </a:t>
            </a:r>
            <a:r>
              <a:rPr lang="zh-TW" altLang="en-US" dirty="0">
                <a:latin typeface="微軟正黑體" panose="020B0604030504040204" pitchFamily="34" charset="-120"/>
                <a:ea typeface="微軟正黑體" panose="020B0604030504040204" pitchFamily="34" charset="-120"/>
              </a:rPr>
              <a:t>給範例</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pic>
        <p:nvPicPr>
          <p:cNvPr id="19" name="圖片 18">
            <a:extLst>
              <a:ext uri="{FF2B5EF4-FFF2-40B4-BE49-F238E27FC236}">
                <a16:creationId xmlns:a16="http://schemas.microsoft.com/office/drawing/2014/main" id="{A1E3BFA6-95CC-4919-098E-B632800A9E33}"/>
              </a:ext>
            </a:extLst>
          </p:cNvPr>
          <p:cNvPicPr>
            <a:picLocks noChangeAspect="1"/>
          </p:cNvPicPr>
          <p:nvPr/>
        </p:nvPicPr>
        <p:blipFill>
          <a:blip r:embed="rId3"/>
          <a:stretch>
            <a:fillRect/>
          </a:stretch>
        </p:blipFill>
        <p:spPr>
          <a:xfrm>
            <a:off x="4228220" y="1373957"/>
            <a:ext cx="7537393" cy="3144342"/>
          </a:xfrm>
          <a:prstGeom prst="rect">
            <a:avLst/>
          </a:prstGeom>
        </p:spPr>
      </p:pic>
      <p:pic>
        <p:nvPicPr>
          <p:cNvPr id="22" name="圖片 21">
            <a:extLst>
              <a:ext uri="{FF2B5EF4-FFF2-40B4-BE49-F238E27FC236}">
                <a16:creationId xmlns:a16="http://schemas.microsoft.com/office/drawing/2014/main" id="{0A2559C8-BCAC-ACC0-D935-17E0C7FD14E8}"/>
              </a:ext>
            </a:extLst>
          </p:cNvPr>
          <p:cNvPicPr>
            <a:picLocks noChangeAspect="1"/>
          </p:cNvPicPr>
          <p:nvPr/>
        </p:nvPicPr>
        <p:blipFill>
          <a:blip r:embed="rId4"/>
          <a:stretch>
            <a:fillRect/>
          </a:stretch>
        </p:blipFill>
        <p:spPr>
          <a:xfrm>
            <a:off x="553064" y="4518299"/>
            <a:ext cx="11212549" cy="2147410"/>
          </a:xfrm>
          <a:prstGeom prst="rect">
            <a:avLst/>
          </a:prstGeom>
        </p:spPr>
      </p:pic>
    </p:spTree>
    <p:extLst>
      <p:ext uri="{BB962C8B-B14F-4D97-AF65-F5344CB8AC3E}">
        <p14:creationId xmlns:p14="http://schemas.microsoft.com/office/powerpoint/2010/main" val="8036508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6028-EDAF-350C-2459-FA8E93F1CF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7BC7343-91F3-055A-3A1C-07410AB616C5}"/>
              </a:ext>
            </a:extLst>
          </p:cNvPr>
          <p:cNvSpPr>
            <a:spLocks noGrp="1"/>
          </p:cNvSpPr>
          <p:nvPr>
            <p:ph type="title"/>
          </p:nvPr>
        </p:nvSpPr>
        <p:spPr/>
        <p:txBody>
          <a:bodyPr/>
          <a:lstStyle/>
          <a:p>
            <a:r>
              <a:rPr lang="en-US" altLang="zh-TW" dirty="0"/>
              <a:t>User Prompt:</a:t>
            </a:r>
            <a:r>
              <a:rPr lang="zh-TW" altLang="en-US" dirty="0"/>
              <a:t> </a:t>
            </a:r>
            <a:r>
              <a:rPr lang="zh-TW" altLang="en-US" dirty="0">
                <a:latin typeface="微軟正黑體" panose="020B0604030504040204" pitchFamily="34" charset="-120"/>
                <a:ea typeface="微軟正黑體" panose="020B0604030504040204" pitchFamily="34" charset="-120"/>
              </a:rPr>
              <a:t>給範例</a:t>
            </a:r>
            <a:r>
              <a:rPr lang="en-US" altLang="zh-TW" dirty="0">
                <a:latin typeface="微軟正黑體" panose="020B0604030504040204" pitchFamily="34" charset="-120"/>
                <a:ea typeface="微軟正黑體" panose="020B0604030504040204" pitchFamily="34" charset="-120"/>
              </a:rPr>
              <a:t> </a:t>
            </a:r>
            <a:endParaRPr lang="zh-TW" altLang="en-US" dirty="0"/>
          </a:p>
        </p:txBody>
      </p:sp>
      <p:pic>
        <p:nvPicPr>
          <p:cNvPr id="4" name="圖片 3">
            <a:extLst>
              <a:ext uri="{FF2B5EF4-FFF2-40B4-BE49-F238E27FC236}">
                <a16:creationId xmlns:a16="http://schemas.microsoft.com/office/drawing/2014/main" id="{472B28EE-40CB-52E2-B0B4-3A8AE3D46D2C}"/>
              </a:ext>
            </a:extLst>
          </p:cNvPr>
          <p:cNvPicPr>
            <a:picLocks noChangeAspect="1"/>
          </p:cNvPicPr>
          <p:nvPr/>
        </p:nvPicPr>
        <p:blipFill>
          <a:blip r:embed="rId3"/>
          <a:stretch>
            <a:fillRect/>
          </a:stretch>
        </p:blipFill>
        <p:spPr>
          <a:xfrm>
            <a:off x="4232195" y="1406748"/>
            <a:ext cx="7406741" cy="4323059"/>
          </a:xfrm>
          <a:prstGeom prst="rect">
            <a:avLst/>
          </a:prstGeom>
        </p:spPr>
      </p:pic>
      <p:pic>
        <p:nvPicPr>
          <p:cNvPr id="6" name="圖片 5">
            <a:extLst>
              <a:ext uri="{FF2B5EF4-FFF2-40B4-BE49-F238E27FC236}">
                <a16:creationId xmlns:a16="http://schemas.microsoft.com/office/drawing/2014/main" id="{5793154D-C0A1-CA0F-FC48-163F05D6B033}"/>
              </a:ext>
            </a:extLst>
          </p:cNvPr>
          <p:cNvPicPr>
            <a:picLocks noChangeAspect="1"/>
          </p:cNvPicPr>
          <p:nvPr/>
        </p:nvPicPr>
        <p:blipFill>
          <a:blip r:embed="rId4"/>
          <a:stretch>
            <a:fillRect/>
          </a:stretch>
        </p:blipFill>
        <p:spPr>
          <a:xfrm>
            <a:off x="553064" y="4498908"/>
            <a:ext cx="11037267" cy="2108745"/>
          </a:xfrm>
          <a:prstGeom prst="rect">
            <a:avLst/>
          </a:prstGeom>
        </p:spPr>
      </p:pic>
      <p:sp>
        <p:nvSpPr>
          <p:cNvPr id="5" name="文字方塊 4">
            <a:extLst>
              <a:ext uri="{FF2B5EF4-FFF2-40B4-BE49-F238E27FC236}">
                <a16:creationId xmlns:a16="http://schemas.microsoft.com/office/drawing/2014/main" id="{D0CE4927-4D64-B513-4442-30B03538F4B6}"/>
              </a:ext>
            </a:extLst>
          </p:cNvPr>
          <p:cNvSpPr txBox="1"/>
          <p:nvPr/>
        </p:nvSpPr>
        <p:spPr>
          <a:xfrm>
            <a:off x="257869" y="2509670"/>
            <a:ext cx="391046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舉例說明</a:t>
            </a:r>
          </a:p>
        </p:txBody>
      </p:sp>
      <p:sp>
        <p:nvSpPr>
          <p:cNvPr id="8" name="矩形: 圓角 7">
            <a:extLst>
              <a:ext uri="{FF2B5EF4-FFF2-40B4-BE49-F238E27FC236}">
                <a16:creationId xmlns:a16="http://schemas.microsoft.com/office/drawing/2014/main" id="{38991C75-D41B-908E-B384-1D3DA7C30F16}"/>
              </a:ext>
            </a:extLst>
          </p:cNvPr>
          <p:cNvSpPr/>
          <p:nvPr/>
        </p:nvSpPr>
        <p:spPr>
          <a:xfrm>
            <a:off x="4453467" y="2261810"/>
            <a:ext cx="6900333" cy="95738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1326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A96C7-8C7C-2401-7078-B1E4F46CB9B9}"/>
              </a:ext>
            </a:extLst>
          </p:cNvPr>
          <p:cNvSpPr>
            <a:spLocks noGrp="1"/>
          </p:cNvSpPr>
          <p:nvPr>
            <p:ph type="title"/>
          </p:nvPr>
        </p:nvSpPr>
        <p:spPr/>
        <p:txBody>
          <a:bodyPr/>
          <a:lstStyle/>
          <a:p>
            <a:r>
              <a:rPr lang="en-US" altLang="zh-TW" dirty="0"/>
              <a:t>User Prompt:</a:t>
            </a:r>
            <a:r>
              <a:rPr lang="zh-TW" altLang="en-US" dirty="0"/>
              <a:t> </a:t>
            </a:r>
            <a:r>
              <a:rPr lang="zh-TW" altLang="en-US" dirty="0">
                <a:latin typeface="微軟正黑體" panose="020B0604030504040204" pitchFamily="34" charset="-120"/>
                <a:ea typeface="微軟正黑體" panose="020B0604030504040204" pitchFamily="34" charset="-120"/>
              </a:rPr>
              <a:t>給範例</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B9CC9BB4-C82B-2FA4-5BB2-E4463CA2B699}"/>
              </a:ext>
            </a:extLst>
          </p:cNvPr>
          <p:cNvSpPr>
            <a:spLocks noGrp="1"/>
          </p:cNvSpPr>
          <p:nvPr>
            <p:ph idx="1"/>
          </p:nvPr>
        </p:nvSpPr>
        <p:spPr/>
        <p:txBody>
          <a:bodyPr/>
          <a:lstStyle/>
          <a:p>
            <a:r>
              <a:rPr lang="en-US" altLang="zh-TW" dirty="0"/>
              <a:t>GPT-3</a:t>
            </a:r>
            <a:endParaRPr lang="zh-TW" altLang="en-US" dirty="0"/>
          </a:p>
        </p:txBody>
      </p:sp>
      <p:sp>
        <p:nvSpPr>
          <p:cNvPr id="5" name="文字方塊 4">
            <a:extLst>
              <a:ext uri="{FF2B5EF4-FFF2-40B4-BE49-F238E27FC236}">
                <a16:creationId xmlns:a16="http://schemas.microsoft.com/office/drawing/2014/main" id="{D159D485-3DA4-5C66-2FD5-0163F01DAB5C}"/>
              </a:ext>
            </a:extLst>
          </p:cNvPr>
          <p:cNvSpPr txBox="1"/>
          <p:nvPr/>
        </p:nvSpPr>
        <p:spPr>
          <a:xfrm>
            <a:off x="996593" y="2222628"/>
            <a:ext cx="2152650" cy="646331"/>
          </a:xfrm>
          <a:prstGeom prst="rect">
            <a:avLst/>
          </a:prstGeom>
          <a:noFill/>
        </p:spPr>
        <p:txBody>
          <a:bodyPr wrap="square">
            <a:spAutoFit/>
          </a:bodyPr>
          <a:lstStyle/>
          <a:p>
            <a:r>
              <a:rPr lang="zh-TW" altLang="en-US" dirty="0"/>
              <a:t>https://arxiv.org/abs/2005.14165</a:t>
            </a:r>
          </a:p>
        </p:txBody>
      </p:sp>
      <p:pic>
        <p:nvPicPr>
          <p:cNvPr id="7" name="圖片 6">
            <a:extLst>
              <a:ext uri="{FF2B5EF4-FFF2-40B4-BE49-F238E27FC236}">
                <a16:creationId xmlns:a16="http://schemas.microsoft.com/office/drawing/2014/main" id="{35D25CD8-8FE3-93A8-DAD4-8D8A5249108C}"/>
              </a:ext>
            </a:extLst>
          </p:cNvPr>
          <p:cNvPicPr>
            <a:picLocks noChangeAspect="1"/>
          </p:cNvPicPr>
          <p:nvPr/>
        </p:nvPicPr>
        <p:blipFill>
          <a:blip r:embed="rId2"/>
          <a:stretch>
            <a:fillRect/>
          </a:stretch>
        </p:blipFill>
        <p:spPr>
          <a:xfrm>
            <a:off x="3829694" y="3045268"/>
            <a:ext cx="8102826" cy="3552643"/>
          </a:xfrm>
          <a:prstGeom prst="rect">
            <a:avLst/>
          </a:prstGeom>
        </p:spPr>
      </p:pic>
      <p:pic>
        <p:nvPicPr>
          <p:cNvPr id="9" name="圖片 8">
            <a:extLst>
              <a:ext uri="{FF2B5EF4-FFF2-40B4-BE49-F238E27FC236}">
                <a16:creationId xmlns:a16="http://schemas.microsoft.com/office/drawing/2014/main" id="{45CD4AE5-9E8B-FE4D-687F-FDF041F016D3}"/>
              </a:ext>
            </a:extLst>
          </p:cNvPr>
          <p:cNvPicPr>
            <a:picLocks noChangeAspect="1"/>
          </p:cNvPicPr>
          <p:nvPr/>
        </p:nvPicPr>
        <p:blipFill>
          <a:blip r:embed="rId3"/>
          <a:stretch>
            <a:fillRect/>
          </a:stretch>
        </p:blipFill>
        <p:spPr>
          <a:xfrm>
            <a:off x="3829694" y="1346163"/>
            <a:ext cx="8102826" cy="1752929"/>
          </a:xfrm>
          <a:prstGeom prst="rect">
            <a:avLst/>
          </a:prstGeom>
        </p:spPr>
      </p:pic>
      <p:sp>
        <p:nvSpPr>
          <p:cNvPr id="4" name="文字方塊 3">
            <a:extLst>
              <a:ext uri="{FF2B5EF4-FFF2-40B4-BE49-F238E27FC236}">
                <a16:creationId xmlns:a16="http://schemas.microsoft.com/office/drawing/2014/main" id="{7CF3432B-C630-DA4C-3AD2-9F44D5A093D9}"/>
              </a:ext>
            </a:extLst>
          </p:cNvPr>
          <p:cNvSpPr txBox="1"/>
          <p:nvPr/>
        </p:nvSpPr>
        <p:spPr>
          <a:xfrm>
            <a:off x="996593" y="4001294"/>
            <a:ext cx="225438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In-context “Learning”</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54F40051-3416-556A-F45B-07E610DF1BD9}"/>
              </a:ext>
            </a:extLst>
          </p:cNvPr>
          <p:cNvSpPr txBox="1"/>
          <p:nvPr/>
        </p:nvSpPr>
        <p:spPr>
          <a:xfrm>
            <a:off x="996593" y="5166151"/>
            <a:ext cx="1828800"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模型參數並沒有被改變</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131378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AAF18-167F-2D00-E50B-FD29EFA0C3E9}"/>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AFC655E2-3FD9-5775-9B0D-DE400C6EB671}"/>
              </a:ext>
            </a:extLst>
          </p:cNvPr>
          <p:cNvSpPr txBox="1"/>
          <p:nvPr/>
        </p:nvSpPr>
        <p:spPr>
          <a:xfrm>
            <a:off x="-475482" y="6358894"/>
            <a:ext cx="1196340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https://storage.googleapis.com/deepmind-media/gemini/gemini_v1_5_report.pdf</a:t>
            </a:r>
          </a:p>
        </p:txBody>
      </p:sp>
      <p:pic>
        <p:nvPicPr>
          <p:cNvPr id="7" name="圖片 6">
            <a:extLst>
              <a:ext uri="{FF2B5EF4-FFF2-40B4-BE49-F238E27FC236}">
                <a16:creationId xmlns:a16="http://schemas.microsoft.com/office/drawing/2014/main" id="{F4A7034F-6122-4992-3FFA-0BB37EA592D6}"/>
              </a:ext>
            </a:extLst>
          </p:cNvPr>
          <p:cNvPicPr>
            <a:picLocks noChangeAspect="1"/>
          </p:cNvPicPr>
          <p:nvPr/>
        </p:nvPicPr>
        <p:blipFill>
          <a:blip r:embed="rId2"/>
          <a:stretch>
            <a:fillRect/>
          </a:stretch>
        </p:blipFill>
        <p:spPr>
          <a:xfrm>
            <a:off x="-53787" y="1434812"/>
            <a:ext cx="6992763" cy="4367453"/>
          </a:xfrm>
          <a:prstGeom prst="rect">
            <a:avLst/>
          </a:prstGeom>
        </p:spPr>
      </p:pic>
      <p:pic>
        <p:nvPicPr>
          <p:cNvPr id="9" name="圖片 8">
            <a:extLst>
              <a:ext uri="{FF2B5EF4-FFF2-40B4-BE49-F238E27FC236}">
                <a16:creationId xmlns:a16="http://schemas.microsoft.com/office/drawing/2014/main" id="{F7105AD4-2BB6-CAA0-9427-B521C7D41247}"/>
              </a:ext>
            </a:extLst>
          </p:cNvPr>
          <p:cNvPicPr>
            <a:picLocks noChangeAspect="1"/>
          </p:cNvPicPr>
          <p:nvPr/>
        </p:nvPicPr>
        <p:blipFill>
          <a:blip r:embed="rId3"/>
          <a:stretch>
            <a:fillRect/>
          </a:stretch>
        </p:blipFill>
        <p:spPr>
          <a:xfrm>
            <a:off x="9070910" y="1786216"/>
            <a:ext cx="3121090" cy="3646422"/>
          </a:xfrm>
          <a:prstGeom prst="rect">
            <a:avLst/>
          </a:prstGeom>
        </p:spPr>
      </p:pic>
      <p:sp>
        <p:nvSpPr>
          <p:cNvPr id="11" name="文字方塊 10">
            <a:extLst>
              <a:ext uri="{FF2B5EF4-FFF2-40B4-BE49-F238E27FC236}">
                <a16:creationId xmlns:a16="http://schemas.microsoft.com/office/drawing/2014/main" id="{C6543BD0-14CA-7658-5BCB-CE6581FDFBBA}"/>
              </a:ext>
            </a:extLst>
          </p:cNvPr>
          <p:cNvSpPr txBox="1"/>
          <p:nvPr/>
        </p:nvSpPr>
        <p:spPr>
          <a:xfrm>
            <a:off x="271463" y="365125"/>
            <a:ext cx="633412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Gemini</a:t>
            </a:r>
            <a:r>
              <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 In-context Learning</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3BE11E3-3F1D-02F7-EBEA-3F663283C107}"/>
              </a:ext>
            </a:extLst>
          </p:cNvPr>
          <p:cNvSpPr/>
          <p:nvPr/>
        </p:nvSpPr>
        <p:spPr>
          <a:xfrm>
            <a:off x="7336495" y="3025236"/>
            <a:ext cx="1226241" cy="1362829"/>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C48F7886-9386-52BE-2D4A-AEA020F6C134}"/>
              </a:ext>
            </a:extLst>
          </p:cNvPr>
          <p:cNvCxnSpPr>
            <a:cxnSpLocks/>
          </p:cNvCxnSpPr>
          <p:nvPr/>
        </p:nvCxnSpPr>
        <p:spPr>
          <a:xfrm>
            <a:off x="6828321" y="3738800"/>
            <a:ext cx="5081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0D87519-2DCA-E96F-5CDF-FB8F5D05DA5E}"/>
              </a:ext>
            </a:extLst>
          </p:cNvPr>
          <p:cNvCxnSpPr>
            <a:cxnSpLocks/>
          </p:cNvCxnSpPr>
          <p:nvPr/>
        </p:nvCxnSpPr>
        <p:spPr>
          <a:xfrm>
            <a:off x="8562736" y="3706650"/>
            <a:ext cx="5081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D4EF298-8BA5-7712-45DD-0C98966AF290}"/>
              </a:ext>
            </a:extLst>
          </p:cNvPr>
          <p:cNvSpPr/>
          <p:nvPr/>
        </p:nvSpPr>
        <p:spPr>
          <a:xfrm>
            <a:off x="-699247" y="1201271"/>
            <a:ext cx="4159623" cy="51576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43B0CD64-3AB5-7C77-E540-23D5C2774239}"/>
              </a:ext>
            </a:extLst>
          </p:cNvPr>
          <p:cNvSpPr txBox="1"/>
          <p:nvPr/>
        </p:nvSpPr>
        <p:spPr>
          <a:xfrm>
            <a:off x="9164609" y="3495119"/>
            <a:ext cx="14668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307248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p:bldP spid="1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28A7D-2C07-BF84-235E-101665CCBDB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讓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a:t>
            </a:r>
            <a:r>
              <a:rPr lang="zh-TW" altLang="en-US" dirty="0">
                <a:latin typeface="微軟正黑體" panose="020B0604030504040204" pitchFamily="34" charset="-120"/>
                <a:ea typeface="微軟正黑體" panose="020B0604030504040204" pitchFamily="34" charset="-120"/>
              </a:rPr>
              <a:t> 成功運行的關鍵技術</a:t>
            </a:r>
          </a:p>
        </p:txBody>
      </p:sp>
      <p:pic>
        <p:nvPicPr>
          <p:cNvPr id="4" name="圖片 3">
            <a:extLst>
              <a:ext uri="{FF2B5EF4-FFF2-40B4-BE49-F238E27FC236}">
                <a16:creationId xmlns:a16="http://schemas.microsoft.com/office/drawing/2014/main" id="{1B6B0628-DC97-144C-41CC-AB608C75B09E}"/>
              </a:ext>
            </a:extLst>
          </p:cNvPr>
          <p:cNvPicPr>
            <a:picLocks noChangeAspect="1"/>
          </p:cNvPicPr>
          <p:nvPr/>
        </p:nvPicPr>
        <p:blipFill>
          <a:blip r:embed="rId2"/>
          <a:stretch>
            <a:fillRect/>
          </a:stretch>
        </p:blipFill>
        <p:spPr>
          <a:xfrm>
            <a:off x="973013" y="2039634"/>
            <a:ext cx="6018141" cy="3413452"/>
          </a:xfrm>
          <a:prstGeom prst="rect">
            <a:avLst/>
          </a:prstGeom>
        </p:spPr>
      </p:pic>
      <p:sp>
        <p:nvSpPr>
          <p:cNvPr id="5" name="文字方塊 4">
            <a:extLst>
              <a:ext uri="{FF2B5EF4-FFF2-40B4-BE49-F238E27FC236}">
                <a16:creationId xmlns:a16="http://schemas.microsoft.com/office/drawing/2014/main" id="{C56CCCAD-D140-5CDB-13AF-7E2E4CBEA027}"/>
              </a:ext>
            </a:extLst>
          </p:cNvPr>
          <p:cNvSpPr txBox="1"/>
          <p:nvPr/>
        </p:nvSpPr>
        <p:spPr>
          <a:xfrm>
            <a:off x="838200" y="5588023"/>
            <a:ext cx="60181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https://youtu.be/M2Yg1kwPpts?si=Dw3UvnKQTITxNdci</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a:extLst>
              <a:ext uri="{FF2B5EF4-FFF2-40B4-BE49-F238E27FC236}">
                <a16:creationId xmlns:a16="http://schemas.microsoft.com/office/drawing/2014/main" id="{515284C2-D034-A4E0-D303-82EF2403D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1196" y="1868563"/>
            <a:ext cx="4088792" cy="40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161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5F2A4-BE4D-720E-7309-6801933C261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26FA964-250C-7B02-7895-C14085C067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63E6CE-3C32-D565-26DC-0C926CFF1FD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43755F7-BA0A-088D-17DF-6D9E169A9AF1}"/>
              </a:ext>
            </a:extLst>
          </p:cNvPr>
          <p:cNvPicPr>
            <a:picLocks noChangeAspect="1"/>
          </p:cNvPicPr>
          <p:nvPr/>
        </p:nvPicPr>
        <p:blipFill>
          <a:blip r:embed="rId2"/>
          <a:stretch>
            <a:fillRect/>
          </a:stretch>
        </p:blipFill>
        <p:spPr>
          <a:xfrm>
            <a:off x="328657" y="1406360"/>
            <a:ext cx="11510317" cy="4097969"/>
          </a:xfrm>
          <a:prstGeom prst="rect">
            <a:avLst/>
          </a:prstGeom>
        </p:spPr>
      </p:pic>
      <p:sp>
        <p:nvSpPr>
          <p:cNvPr id="6" name="文字方塊 5">
            <a:extLst>
              <a:ext uri="{FF2B5EF4-FFF2-40B4-BE49-F238E27FC236}">
                <a16:creationId xmlns:a16="http://schemas.microsoft.com/office/drawing/2014/main" id="{990CEDC1-5F03-4FD9-E254-1AEE43EC2600}"/>
              </a:ext>
            </a:extLst>
          </p:cNvPr>
          <p:cNvSpPr txBox="1"/>
          <p:nvPr/>
        </p:nvSpPr>
        <p:spPr>
          <a:xfrm>
            <a:off x="-124426" y="947331"/>
            <a:ext cx="1196340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https://storage.googleapis.com/deepmind-media/gemini/gemini_v1_5_report.pdf</a:t>
            </a:r>
          </a:p>
        </p:txBody>
      </p:sp>
      <p:sp>
        <p:nvSpPr>
          <p:cNvPr id="7" name="文字方塊 6">
            <a:extLst>
              <a:ext uri="{FF2B5EF4-FFF2-40B4-BE49-F238E27FC236}">
                <a16:creationId xmlns:a16="http://schemas.microsoft.com/office/drawing/2014/main" id="{C9A608CE-462C-9796-36E0-AC073395D8B8}"/>
              </a:ext>
            </a:extLst>
          </p:cNvPr>
          <p:cNvSpPr txBox="1"/>
          <p:nvPr/>
        </p:nvSpPr>
        <p:spPr>
          <a:xfrm>
            <a:off x="271463" y="365125"/>
            <a:ext cx="633412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Gemini</a:t>
            </a:r>
            <a:r>
              <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 In-context Learning</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C16D06B-2E6C-40BD-75F1-9FB4CFDE4C41}"/>
              </a:ext>
            </a:extLst>
          </p:cNvPr>
          <p:cNvSpPr/>
          <p:nvPr/>
        </p:nvSpPr>
        <p:spPr>
          <a:xfrm>
            <a:off x="328657" y="2767058"/>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C70860A6-9B25-C6C5-1414-2DFC8D373805}"/>
              </a:ext>
            </a:extLst>
          </p:cNvPr>
          <p:cNvSpPr/>
          <p:nvPr/>
        </p:nvSpPr>
        <p:spPr>
          <a:xfrm>
            <a:off x="328657" y="3426379"/>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4175EF30-461F-BD22-787C-1EF0D2B5B654}"/>
              </a:ext>
            </a:extLst>
          </p:cNvPr>
          <p:cNvSpPr/>
          <p:nvPr/>
        </p:nvSpPr>
        <p:spPr>
          <a:xfrm>
            <a:off x="353026" y="4172810"/>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0A8236D1-B7C1-0101-50B5-D7666820F279}"/>
              </a:ext>
            </a:extLst>
          </p:cNvPr>
          <p:cNvSpPr/>
          <p:nvPr/>
        </p:nvSpPr>
        <p:spPr>
          <a:xfrm>
            <a:off x="271463" y="4489288"/>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0FD1E8B4-4C56-15C5-2D28-B08AFA5735ED}"/>
              </a:ext>
            </a:extLst>
          </p:cNvPr>
          <p:cNvSpPr/>
          <p:nvPr/>
        </p:nvSpPr>
        <p:spPr>
          <a:xfrm>
            <a:off x="328657" y="4845332"/>
            <a:ext cx="11567511" cy="706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31E6A29D-9CFD-BDFB-D53F-BC97CF70F329}"/>
              </a:ext>
            </a:extLst>
          </p:cNvPr>
          <p:cNvSpPr txBox="1"/>
          <p:nvPr/>
        </p:nvSpPr>
        <p:spPr>
          <a:xfrm>
            <a:off x="353026" y="5639266"/>
            <a:ext cx="8451311" cy="830997"/>
          </a:xfrm>
          <a:prstGeom prst="rect">
            <a:avLst/>
          </a:prstGeom>
          <a:noFill/>
        </p:spPr>
        <p:txBody>
          <a:bodyPr wrap="square">
            <a:spAutoFit/>
          </a:bodyPr>
          <a:lstStyle/>
          <a:p>
            <a:r>
              <a:rPr lang="en-US" altLang="zh-TW" sz="2400" dirty="0">
                <a:solidFill>
                  <a:srgbClr val="000000"/>
                </a:solidFill>
                <a:latin typeface="Lucida Grande"/>
              </a:rPr>
              <a:t>“A</a:t>
            </a:r>
            <a:r>
              <a:rPr lang="en-US" altLang="zh-TW" sz="2400" b="0" i="0" dirty="0">
                <a:solidFill>
                  <a:srgbClr val="000000"/>
                </a:solidFill>
                <a:effectLst/>
                <a:latin typeface="Lucida Grande"/>
              </a:rPr>
              <a:t>lmost all improvements stem from the book's parallel examples rather than its grammatical explanations.”</a:t>
            </a:r>
            <a:endParaRPr lang="zh-TW" altLang="en-US" sz="2400" dirty="0"/>
          </a:p>
        </p:txBody>
      </p:sp>
      <p:sp>
        <p:nvSpPr>
          <p:cNvPr id="8" name="文字方塊 7">
            <a:extLst>
              <a:ext uri="{FF2B5EF4-FFF2-40B4-BE49-F238E27FC236}">
                <a16:creationId xmlns:a16="http://schemas.microsoft.com/office/drawing/2014/main" id="{ED00A14B-E8FC-1B2B-5A52-ACDC72E0BDE7}"/>
              </a:ext>
            </a:extLst>
          </p:cNvPr>
          <p:cNvSpPr txBox="1"/>
          <p:nvPr/>
        </p:nvSpPr>
        <p:spPr>
          <a:xfrm>
            <a:off x="10359003" y="5433154"/>
            <a:ext cx="17511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滿分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6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5C6BEB23-77D0-6B91-3FF1-5FE0781A07BB}"/>
              </a:ext>
            </a:extLst>
          </p:cNvPr>
          <p:cNvSpPr txBox="1"/>
          <p:nvPr/>
        </p:nvSpPr>
        <p:spPr>
          <a:xfrm>
            <a:off x="7681913" y="6264550"/>
            <a:ext cx="6257924" cy="369332"/>
          </a:xfrm>
          <a:prstGeom prst="rect">
            <a:avLst/>
          </a:prstGeom>
          <a:noFill/>
        </p:spPr>
        <p:txBody>
          <a:bodyPr wrap="square">
            <a:spAutoFit/>
          </a:bodyPr>
          <a:lstStyle/>
          <a:p>
            <a:r>
              <a:rPr lang="zh-TW" altLang="en-US" dirty="0"/>
              <a:t>https://arxiv.org/abs/2409.19151</a:t>
            </a:r>
          </a:p>
        </p:txBody>
      </p:sp>
    </p:spTree>
    <p:extLst>
      <p:ext uri="{BB962C8B-B14F-4D97-AF65-F5344CB8AC3E}">
        <p14:creationId xmlns:p14="http://schemas.microsoft.com/office/powerpoint/2010/main" val="25900248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C479F-D4AE-43F3-ABF5-779BFC352906}"/>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1369748B-BB19-6C98-7DDC-DE55B1F3DBAE}"/>
              </a:ext>
            </a:extLst>
          </p:cNvPr>
          <p:cNvSpPr txBox="1"/>
          <p:nvPr/>
        </p:nvSpPr>
        <p:spPr>
          <a:xfrm>
            <a:off x="-475482" y="6358894"/>
            <a:ext cx="1196340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https://storage.googleapis.com/deepmind-media/gemini/gemini_v1_5_report.pdf</a:t>
            </a:r>
          </a:p>
        </p:txBody>
      </p:sp>
      <p:pic>
        <p:nvPicPr>
          <p:cNvPr id="7" name="圖片 6">
            <a:extLst>
              <a:ext uri="{FF2B5EF4-FFF2-40B4-BE49-F238E27FC236}">
                <a16:creationId xmlns:a16="http://schemas.microsoft.com/office/drawing/2014/main" id="{FDF4D670-EA2E-4724-7285-CFF9CB754CBF}"/>
              </a:ext>
            </a:extLst>
          </p:cNvPr>
          <p:cNvPicPr>
            <a:picLocks noChangeAspect="1"/>
          </p:cNvPicPr>
          <p:nvPr/>
        </p:nvPicPr>
        <p:blipFill>
          <a:blip r:embed="rId3"/>
          <a:stretch>
            <a:fillRect/>
          </a:stretch>
        </p:blipFill>
        <p:spPr>
          <a:xfrm>
            <a:off x="-53787" y="1434812"/>
            <a:ext cx="6992763" cy="4367453"/>
          </a:xfrm>
          <a:prstGeom prst="rect">
            <a:avLst/>
          </a:prstGeom>
        </p:spPr>
      </p:pic>
      <p:sp>
        <p:nvSpPr>
          <p:cNvPr id="11" name="文字方塊 10">
            <a:extLst>
              <a:ext uri="{FF2B5EF4-FFF2-40B4-BE49-F238E27FC236}">
                <a16:creationId xmlns:a16="http://schemas.microsoft.com/office/drawing/2014/main" id="{F1368D0C-0908-5138-A2F3-A84B8C6EDC06}"/>
              </a:ext>
            </a:extLst>
          </p:cNvPr>
          <p:cNvSpPr txBox="1"/>
          <p:nvPr/>
        </p:nvSpPr>
        <p:spPr>
          <a:xfrm>
            <a:off x="271463" y="365125"/>
            <a:ext cx="633412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Gemini</a:t>
            </a:r>
            <a:r>
              <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 In-context Learning</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C7A8C41F-7185-D50C-52DF-A13EED77E9DF}"/>
              </a:ext>
            </a:extLst>
          </p:cNvPr>
          <p:cNvSpPr/>
          <p:nvPr/>
        </p:nvSpPr>
        <p:spPr>
          <a:xfrm>
            <a:off x="7336495" y="3025236"/>
            <a:ext cx="1226241" cy="1362829"/>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81C752A3-6E3E-C84F-A276-6B08AD053507}"/>
              </a:ext>
            </a:extLst>
          </p:cNvPr>
          <p:cNvCxnSpPr>
            <a:cxnSpLocks/>
          </p:cNvCxnSpPr>
          <p:nvPr/>
        </p:nvCxnSpPr>
        <p:spPr>
          <a:xfrm>
            <a:off x="6828321" y="3738800"/>
            <a:ext cx="5081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5B893D93-0CBA-D222-CF7B-31BB159D0BDB}"/>
              </a:ext>
            </a:extLst>
          </p:cNvPr>
          <p:cNvCxnSpPr>
            <a:cxnSpLocks/>
          </p:cNvCxnSpPr>
          <p:nvPr/>
        </p:nvCxnSpPr>
        <p:spPr>
          <a:xfrm>
            <a:off x="8562736" y="3706650"/>
            <a:ext cx="5081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515C81BE-7396-C54D-F76B-F628FD346135}"/>
              </a:ext>
            </a:extLst>
          </p:cNvPr>
          <p:cNvSpPr/>
          <p:nvPr/>
        </p:nvSpPr>
        <p:spPr>
          <a:xfrm>
            <a:off x="-699247" y="1201271"/>
            <a:ext cx="4159623" cy="51576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B709B611-3422-34ED-2D00-720C6245AA52}"/>
              </a:ext>
            </a:extLst>
          </p:cNvPr>
          <p:cNvSpPr txBox="1"/>
          <p:nvPr/>
        </p:nvSpPr>
        <p:spPr>
          <a:xfrm>
            <a:off x="9164609" y="3495119"/>
            <a:ext cx="14668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6ED3CF25-9596-A842-D225-2773BB2C8CC3}"/>
              </a:ext>
            </a:extLst>
          </p:cNvPr>
          <p:cNvSpPr txBox="1"/>
          <p:nvPr/>
        </p:nvSpPr>
        <p:spPr>
          <a:xfrm>
            <a:off x="7062120" y="4529195"/>
            <a:ext cx="171907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文字接龍的能力不變</a:t>
            </a:r>
          </a:p>
        </p:txBody>
      </p:sp>
      <p:pic>
        <p:nvPicPr>
          <p:cNvPr id="9" name="圖片 8">
            <a:extLst>
              <a:ext uri="{FF2B5EF4-FFF2-40B4-BE49-F238E27FC236}">
                <a16:creationId xmlns:a16="http://schemas.microsoft.com/office/drawing/2014/main" id="{A251197F-27E0-3A5F-FF86-677F45B18140}"/>
              </a:ext>
            </a:extLst>
          </p:cNvPr>
          <p:cNvPicPr>
            <a:picLocks noChangeAspect="1"/>
          </p:cNvPicPr>
          <p:nvPr/>
        </p:nvPicPr>
        <p:blipFill>
          <a:blip r:embed="rId4"/>
          <a:stretch>
            <a:fillRect/>
          </a:stretch>
        </p:blipFill>
        <p:spPr>
          <a:xfrm>
            <a:off x="9070910" y="1786216"/>
            <a:ext cx="3121090" cy="3646422"/>
          </a:xfrm>
          <a:prstGeom prst="rect">
            <a:avLst/>
          </a:prstGeom>
        </p:spPr>
      </p:pic>
    </p:spTree>
    <p:extLst>
      <p:ext uri="{BB962C8B-B14F-4D97-AF65-F5344CB8AC3E}">
        <p14:creationId xmlns:p14="http://schemas.microsoft.com/office/powerpoint/2010/main" val="27418392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CA587D-3B1E-B7F1-50B3-E1FA7AFF2789}"/>
              </a:ext>
            </a:extLst>
          </p:cNvPr>
          <p:cNvSpPr>
            <a:spLocks noGrp="1"/>
          </p:cNvSpPr>
          <p:nvPr>
            <p:ph type="title"/>
          </p:nvPr>
        </p:nvSpPr>
        <p:spPr/>
        <p:txBody>
          <a:bodyPr/>
          <a:lstStyle/>
          <a:p>
            <a:r>
              <a:rPr lang="en-US" altLang="zh-TW" dirty="0"/>
              <a:t>System prompt </a:t>
            </a:r>
            <a:endParaRPr lang="zh-TW" altLang="en-US" dirty="0"/>
          </a:p>
        </p:txBody>
      </p:sp>
      <p:sp>
        <p:nvSpPr>
          <p:cNvPr id="3" name="內容版面配置區 2">
            <a:extLst>
              <a:ext uri="{FF2B5EF4-FFF2-40B4-BE49-F238E27FC236}">
                <a16:creationId xmlns:a16="http://schemas.microsoft.com/office/drawing/2014/main" id="{923C34EA-C1CC-1C21-4AD3-451EA9CDED5B}"/>
              </a:ext>
            </a:extLst>
          </p:cNvPr>
          <p:cNvSpPr>
            <a:spLocks noGrp="1"/>
          </p:cNvSpPr>
          <p:nvPr>
            <p:ph idx="1"/>
          </p:nvPr>
        </p:nvSpPr>
        <p:spPr/>
        <p:txBody>
          <a:bodyPr/>
          <a:lstStyle/>
          <a:p>
            <a:r>
              <a:rPr lang="en-US" altLang="zh-TW" sz="2400" dirty="0"/>
              <a:t>System prompt of Claude: https://docs.anthropic.com/en/release-notes/system-prompts#august-5-2025 </a:t>
            </a:r>
          </a:p>
          <a:p>
            <a:pPr lvl="1"/>
            <a:r>
              <a:rPr lang="en-US" altLang="zh-TW" b="1" dirty="0"/>
              <a:t>Claude Opus 4.1</a:t>
            </a:r>
            <a:endParaRPr lang="en-US" altLang="zh-TW" sz="2000" dirty="0"/>
          </a:p>
          <a:p>
            <a:endParaRPr lang="en-US" altLang="zh-TW" dirty="0"/>
          </a:p>
          <a:p>
            <a:endParaRPr lang="zh-TW" altLang="en-US" dirty="0"/>
          </a:p>
        </p:txBody>
      </p:sp>
      <p:sp>
        <p:nvSpPr>
          <p:cNvPr id="4" name="文字方塊 3">
            <a:extLst>
              <a:ext uri="{FF2B5EF4-FFF2-40B4-BE49-F238E27FC236}">
                <a16:creationId xmlns:a16="http://schemas.microsoft.com/office/drawing/2014/main" id="{D746992C-38B5-8A6F-6E26-1A2F9C63038F}"/>
              </a:ext>
            </a:extLst>
          </p:cNvPr>
          <p:cNvSpPr txBox="1"/>
          <p:nvPr/>
        </p:nvSpPr>
        <p:spPr>
          <a:xfrm>
            <a:off x="7532914" y="681037"/>
            <a:ext cx="4049486"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網路上有其他版本，不知真假，此處用 </a:t>
            </a:r>
            <a:r>
              <a:rPr lang="en-US" altLang="zh-TW" dirty="0">
                <a:latin typeface="微軟正黑體" panose="020B0604030504040204" pitchFamily="34" charset="-120"/>
                <a:ea typeface="微軟正黑體" panose="020B0604030504040204" pitchFamily="34" charset="-120"/>
              </a:rPr>
              <a:t>Claude </a:t>
            </a:r>
            <a:r>
              <a:rPr lang="zh-TW" altLang="en-US" dirty="0">
                <a:latin typeface="微軟正黑體" panose="020B0604030504040204" pitchFamily="34" charset="-120"/>
                <a:ea typeface="微軟正黑體" panose="020B0604030504040204" pitchFamily="34" charset="-120"/>
              </a:rPr>
              <a:t>官方公布的版本</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220509C9-374A-23D9-35A7-E15209B0B240}"/>
              </a:ext>
            </a:extLst>
          </p:cNvPr>
          <p:cNvPicPr>
            <a:picLocks noChangeAspect="1"/>
          </p:cNvPicPr>
          <p:nvPr/>
        </p:nvPicPr>
        <p:blipFill>
          <a:blip r:embed="rId2"/>
          <a:stretch>
            <a:fillRect/>
          </a:stretch>
        </p:blipFill>
        <p:spPr>
          <a:xfrm>
            <a:off x="4237308" y="2628646"/>
            <a:ext cx="7581812" cy="7366508"/>
          </a:xfrm>
          <a:prstGeom prst="rect">
            <a:avLst/>
          </a:prstGeom>
        </p:spPr>
      </p:pic>
      <p:sp>
        <p:nvSpPr>
          <p:cNvPr id="9" name="文字方塊 8">
            <a:extLst>
              <a:ext uri="{FF2B5EF4-FFF2-40B4-BE49-F238E27FC236}">
                <a16:creationId xmlns:a16="http://schemas.microsoft.com/office/drawing/2014/main" id="{8400146A-89DC-7943-1822-124B8D510FA0}"/>
              </a:ext>
            </a:extLst>
          </p:cNvPr>
          <p:cNvSpPr txBox="1"/>
          <p:nvPr/>
        </p:nvSpPr>
        <p:spPr>
          <a:xfrm>
            <a:off x="2076450" y="5969655"/>
            <a:ext cx="6096000" cy="523220"/>
          </a:xfrm>
          <a:prstGeom prst="rect">
            <a:avLst/>
          </a:prstGeom>
          <a:noFill/>
        </p:spPr>
        <p:txBody>
          <a:bodyPr wrap="square">
            <a:spAutoFit/>
          </a:bodyPr>
          <a:lstStyle/>
          <a:p>
            <a:r>
              <a:rPr lang="en-US" altLang="zh-TW" sz="2800" b="1" dirty="0"/>
              <a:t>2516 words!</a:t>
            </a:r>
            <a:endParaRPr lang="zh-TW" altLang="en-US" sz="2800" dirty="0"/>
          </a:p>
        </p:txBody>
      </p:sp>
    </p:spTree>
    <p:extLst>
      <p:ext uri="{BB962C8B-B14F-4D97-AF65-F5344CB8AC3E}">
        <p14:creationId xmlns:p14="http://schemas.microsoft.com/office/powerpoint/2010/main" val="32604748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9E6C5C-ECBA-9BFC-2E79-122C957419F4}"/>
              </a:ext>
            </a:extLst>
          </p:cNvPr>
          <p:cNvSpPr>
            <a:spLocks noGrp="1"/>
          </p:cNvSpPr>
          <p:nvPr>
            <p:ph type="title"/>
          </p:nvPr>
        </p:nvSpPr>
        <p:spPr/>
        <p:txBody>
          <a:bodyPr/>
          <a:lstStyle/>
          <a:p>
            <a:r>
              <a:rPr lang="en-US" altLang="zh-TW" dirty="0"/>
              <a:t>System prompt </a:t>
            </a:r>
            <a:endParaRPr lang="zh-TW" altLang="en-US" dirty="0"/>
          </a:p>
        </p:txBody>
      </p:sp>
      <p:sp>
        <p:nvSpPr>
          <p:cNvPr id="4" name="Rectangle 1">
            <a:extLst>
              <a:ext uri="{FF2B5EF4-FFF2-40B4-BE49-F238E27FC236}">
                <a16:creationId xmlns:a16="http://schemas.microsoft.com/office/drawing/2014/main" id="{CB0EAF69-2AA2-71AB-66A1-A677F8EEBE01}"/>
              </a:ext>
            </a:extLst>
          </p:cNvPr>
          <p:cNvSpPr>
            <a:spLocks noGrp="1" noChangeArrowheads="1"/>
          </p:cNvSpPr>
          <p:nvPr>
            <p:ph idx="1"/>
          </p:nvPr>
        </p:nvSpPr>
        <p:spPr bwMode="auto">
          <a:xfrm>
            <a:off x="838201" y="1739137"/>
            <a:ext cx="10515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基本身分與產品資訊</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zh-TW" sz="2400" b="0" i="0" u="none" strike="noStrike" cap="none" normalizeH="0" baseline="0" dirty="0">
                <a:ln>
                  <a:noFill/>
                </a:ln>
                <a:solidFill>
                  <a:schemeClr val="tx1"/>
                </a:solidFill>
                <a:effectLst/>
                <a:latin typeface="+mj-lt"/>
                <a:ea typeface="微軟正黑體" panose="020B0604030504040204" pitchFamily="34" charset="-120"/>
              </a:rPr>
              <a:t>(The assistant is Claude, created by Anthropic)</a:t>
            </a:r>
          </a:p>
          <a:p>
            <a:pPr marL="0" indent="0" eaLnBrk="0" fontAlgn="base" hangingPunct="0">
              <a:lnSpc>
                <a:spcPct val="100000"/>
              </a:lnSpc>
              <a:spcBef>
                <a:spcPct val="0"/>
              </a:spcBef>
              <a:spcAft>
                <a:spcPct val="0"/>
              </a:spcAft>
              <a:buFontTx/>
              <a:buChar char="•"/>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使用說明與限制</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(If asked about the Anthropic API, point to </a:t>
            </a:r>
            <a:r>
              <a:rPr lang="zh-TW" altLang="zh-TW" sz="2400" dirty="0">
                <a:latin typeface="+mj-lt"/>
                <a:ea typeface="微軟正黑體" panose="020B0604030504040204" pitchFamily="34" charset="-120"/>
                <a:hlinkClick r:id="rId2">
                  <a:extLst>
                    <a:ext uri="{A12FA001-AC4F-418D-AE19-62706E023703}">
                      <ahyp:hlinkClr xmlns:ahyp="http://schemas.microsoft.com/office/drawing/2018/hyperlinkcolor" val="tx"/>
                    </a:ext>
                  </a:extLst>
                </a:hlinkClick>
              </a:rPr>
              <a:t>https://docs.anthropic.com</a:t>
            </a:r>
            <a:r>
              <a:rPr lang="zh-TW" altLang="zh-TW" sz="2400" dirty="0">
                <a:latin typeface="+mj-lt"/>
                <a:ea typeface="微軟正黑體" panose="020B0604030504040204" pitchFamily="34" charset="-12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互動態度與使用者回饋</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(If user is unhappy, suggest pressing the thumbs down button)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安全與禁止事項</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(Claude does not provide info to make chemical or nuclear weapons)</a:t>
            </a:r>
          </a:p>
          <a:p>
            <a:pPr marL="0" indent="0" eaLnBrk="0" fontAlgn="base" hangingPunct="0">
              <a:lnSpc>
                <a:spcPct val="100000"/>
              </a:lnSpc>
              <a:spcBef>
                <a:spcPct val="0"/>
              </a:spcBef>
              <a:spcAft>
                <a:spcPct val="0"/>
              </a:spcAft>
              <a:buFontTx/>
              <a:buChar char="•"/>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回應風格與格式</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(Claude never starts its response with 'good question')</a:t>
            </a:r>
          </a:p>
          <a:p>
            <a:pPr marL="0" indent="0" eaLnBrk="0" fontAlgn="base" hangingPunct="0">
              <a:lnSpc>
                <a:spcPct val="100000"/>
              </a:lnSpc>
              <a:spcBef>
                <a:spcPct val="0"/>
              </a:spcBef>
              <a:spcAft>
                <a:spcPct val="0"/>
              </a:spcAft>
              <a:buFontTx/>
              <a:buChar char="•"/>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知識與事實性</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(Claude’s knowledge cutoff is Jan 2025)</a:t>
            </a:r>
          </a:p>
          <a:p>
            <a:pPr marL="0" indent="0" eaLnBrk="0" fontAlgn="base" hangingPunct="0">
              <a:lnSpc>
                <a:spcPct val="100000"/>
              </a:lnSpc>
              <a:spcBef>
                <a:spcPct val="0"/>
              </a:spcBef>
              <a:spcAft>
                <a:spcPct val="0"/>
              </a:spcAft>
              <a:buFontTx/>
              <a:buChar char="•"/>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自我定位與哲學原則</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(Claude does not claim to be human or conscious)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錯誤處理與互動細節</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lang="zh-TW" altLang="zh-TW" sz="2400" dirty="0">
                <a:latin typeface="+mj-lt"/>
                <a:ea typeface="微軟正黑體" panose="020B0604030504040204" pitchFamily="34" charset="-120"/>
              </a:rPr>
              <a:t>(If corrected, Claude first thinks carefully before acknowledging)</a:t>
            </a:r>
          </a:p>
        </p:txBody>
      </p:sp>
    </p:spTree>
    <p:extLst>
      <p:ext uri="{BB962C8B-B14F-4D97-AF65-F5344CB8AC3E}">
        <p14:creationId xmlns:p14="http://schemas.microsoft.com/office/powerpoint/2010/main" val="23460623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2AB518-B698-22D7-C44E-B41614FEDD80}"/>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Dialogue History (</a:t>
            </a:r>
            <a:r>
              <a:rPr lang="zh-TW" altLang="en-US" dirty="0">
                <a:latin typeface="微軟正黑體" panose="020B0604030504040204" pitchFamily="34" charset="-120"/>
                <a:ea typeface="微軟正黑體" panose="020B0604030504040204" pitchFamily="34" charset="-120"/>
              </a:rPr>
              <a:t>短期記憶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467C8F72-6C90-D01D-3EA2-AA5479958136}"/>
              </a:ext>
            </a:extLst>
          </p:cNvPr>
          <p:cNvPicPr>
            <a:picLocks noChangeAspect="1"/>
          </p:cNvPicPr>
          <p:nvPr/>
        </p:nvPicPr>
        <p:blipFill>
          <a:blip r:embed="rId2"/>
          <a:stretch>
            <a:fillRect/>
          </a:stretch>
        </p:blipFill>
        <p:spPr>
          <a:xfrm>
            <a:off x="7573099" y="1443881"/>
            <a:ext cx="4007329" cy="815972"/>
          </a:xfrm>
          <a:prstGeom prst="rect">
            <a:avLst/>
          </a:prstGeom>
        </p:spPr>
      </p:pic>
      <p:pic>
        <p:nvPicPr>
          <p:cNvPr id="13" name="圖片 12">
            <a:extLst>
              <a:ext uri="{FF2B5EF4-FFF2-40B4-BE49-F238E27FC236}">
                <a16:creationId xmlns:a16="http://schemas.microsoft.com/office/drawing/2014/main" id="{A0D861FD-DA92-03D0-3399-B89113A41872}"/>
              </a:ext>
            </a:extLst>
          </p:cNvPr>
          <p:cNvPicPr>
            <a:picLocks noChangeAspect="1"/>
          </p:cNvPicPr>
          <p:nvPr/>
        </p:nvPicPr>
        <p:blipFill>
          <a:blip r:embed="rId3"/>
          <a:stretch>
            <a:fillRect/>
          </a:stretch>
        </p:blipFill>
        <p:spPr>
          <a:xfrm>
            <a:off x="767212" y="2301288"/>
            <a:ext cx="11162204" cy="980348"/>
          </a:xfrm>
          <a:prstGeom prst="rect">
            <a:avLst/>
          </a:prstGeom>
        </p:spPr>
      </p:pic>
      <p:pic>
        <p:nvPicPr>
          <p:cNvPr id="15" name="圖片 14">
            <a:extLst>
              <a:ext uri="{FF2B5EF4-FFF2-40B4-BE49-F238E27FC236}">
                <a16:creationId xmlns:a16="http://schemas.microsoft.com/office/drawing/2014/main" id="{6FD6B9D5-8547-5EF8-439F-DF30E56AB5C4}"/>
              </a:ext>
            </a:extLst>
          </p:cNvPr>
          <p:cNvPicPr>
            <a:picLocks noChangeAspect="1"/>
          </p:cNvPicPr>
          <p:nvPr/>
        </p:nvPicPr>
        <p:blipFill>
          <a:blip r:embed="rId4"/>
          <a:stretch>
            <a:fillRect/>
          </a:stretch>
        </p:blipFill>
        <p:spPr>
          <a:xfrm>
            <a:off x="8129936" y="3320546"/>
            <a:ext cx="3450492" cy="834797"/>
          </a:xfrm>
          <a:prstGeom prst="rect">
            <a:avLst/>
          </a:prstGeom>
        </p:spPr>
      </p:pic>
      <p:pic>
        <p:nvPicPr>
          <p:cNvPr id="17" name="圖片 16">
            <a:extLst>
              <a:ext uri="{FF2B5EF4-FFF2-40B4-BE49-F238E27FC236}">
                <a16:creationId xmlns:a16="http://schemas.microsoft.com/office/drawing/2014/main" id="{0B88DD8D-CED3-D41C-4940-D4E501A3F752}"/>
              </a:ext>
            </a:extLst>
          </p:cNvPr>
          <p:cNvPicPr>
            <a:picLocks noChangeAspect="1"/>
          </p:cNvPicPr>
          <p:nvPr/>
        </p:nvPicPr>
        <p:blipFill>
          <a:blip r:embed="rId5"/>
          <a:stretch>
            <a:fillRect/>
          </a:stretch>
        </p:blipFill>
        <p:spPr>
          <a:xfrm>
            <a:off x="680937" y="4140940"/>
            <a:ext cx="5136204" cy="639804"/>
          </a:xfrm>
          <a:prstGeom prst="rect">
            <a:avLst/>
          </a:prstGeom>
        </p:spPr>
      </p:pic>
      <p:pic>
        <p:nvPicPr>
          <p:cNvPr id="19" name="圖片 18">
            <a:extLst>
              <a:ext uri="{FF2B5EF4-FFF2-40B4-BE49-F238E27FC236}">
                <a16:creationId xmlns:a16="http://schemas.microsoft.com/office/drawing/2014/main" id="{33E9D1E6-9EFD-9A68-B205-38C929D8FCCF}"/>
              </a:ext>
            </a:extLst>
          </p:cNvPr>
          <p:cNvPicPr>
            <a:picLocks noChangeAspect="1"/>
          </p:cNvPicPr>
          <p:nvPr/>
        </p:nvPicPr>
        <p:blipFill>
          <a:blip r:embed="rId6"/>
          <a:stretch>
            <a:fillRect/>
          </a:stretch>
        </p:blipFill>
        <p:spPr>
          <a:xfrm>
            <a:off x="7391123" y="4780744"/>
            <a:ext cx="4189305" cy="974256"/>
          </a:xfrm>
          <a:prstGeom prst="rect">
            <a:avLst/>
          </a:prstGeom>
        </p:spPr>
      </p:pic>
      <p:pic>
        <p:nvPicPr>
          <p:cNvPr id="21" name="圖片 20">
            <a:extLst>
              <a:ext uri="{FF2B5EF4-FFF2-40B4-BE49-F238E27FC236}">
                <a16:creationId xmlns:a16="http://schemas.microsoft.com/office/drawing/2014/main" id="{F716BA66-9D4F-0118-BF82-BD51CDE31349}"/>
              </a:ext>
            </a:extLst>
          </p:cNvPr>
          <p:cNvPicPr>
            <a:picLocks noChangeAspect="1"/>
          </p:cNvPicPr>
          <p:nvPr/>
        </p:nvPicPr>
        <p:blipFill>
          <a:blip r:embed="rId7"/>
          <a:stretch>
            <a:fillRect/>
          </a:stretch>
        </p:blipFill>
        <p:spPr>
          <a:xfrm>
            <a:off x="767212" y="5918786"/>
            <a:ext cx="4887003" cy="775428"/>
          </a:xfrm>
          <a:prstGeom prst="rect">
            <a:avLst/>
          </a:prstGeom>
        </p:spPr>
      </p:pic>
      <p:sp>
        <p:nvSpPr>
          <p:cNvPr id="22" name="矩形: 圓角 21">
            <a:extLst>
              <a:ext uri="{FF2B5EF4-FFF2-40B4-BE49-F238E27FC236}">
                <a16:creationId xmlns:a16="http://schemas.microsoft.com/office/drawing/2014/main" id="{5CBFC43A-4F76-F4AB-6B0A-AE9BE5068673}"/>
              </a:ext>
            </a:extLst>
          </p:cNvPr>
          <p:cNvSpPr/>
          <p:nvPr/>
        </p:nvSpPr>
        <p:spPr>
          <a:xfrm>
            <a:off x="583661" y="1443881"/>
            <a:ext cx="11248479" cy="4311119"/>
          </a:xfrm>
          <a:prstGeom prst="roundRect">
            <a:avLst>
              <a:gd name="adj" fmla="val 7190"/>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212DCF66-AB0E-03BE-D628-B12EF3570F09}"/>
              </a:ext>
            </a:extLst>
          </p:cNvPr>
          <p:cNvCxnSpPr/>
          <p:nvPr/>
        </p:nvCxnSpPr>
        <p:spPr>
          <a:xfrm>
            <a:off x="1575881" y="5755000"/>
            <a:ext cx="0" cy="327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FED9D2BC-5BD7-6F67-34E3-9144E635AD6F}"/>
              </a:ext>
            </a:extLst>
          </p:cNvPr>
          <p:cNvSpPr txBox="1"/>
          <p:nvPr/>
        </p:nvSpPr>
        <p:spPr>
          <a:xfrm>
            <a:off x="7141778" y="6082572"/>
            <a:ext cx="4438650" cy="523220"/>
          </a:xfrm>
          <a:prstGeom prst="rect">
            <a:avLst/>
          </a:prstGeom>
          <a:noFill/>
        </p:spPr>
        <p:txBody>
          <a:bodyPr wrap="square" rtlCol="0">
            <a:spAutoFit/>
          </a:bodyPr>
          <a:lstStyle/>
          <a:p>
            <a:pPr algn="r"/>
            <a:r>
              <a:rPr lang="zh-TW" altLang="en-US" sz="2800" b="1" dirty="0">
                <a:solidFill>
                  <a:srgbClr val="FF0000"/>
                </a:solidFill>
                <a:latin typeface="微軟正黑體" panose="020B0604030504040204" pitchFamily="34" charset="-120"/>
                <a:ea typeface="微軟正黑體" panose="020B0604030504040204" pitchFamily="34" charset="-120"/>
              </a:rPr>
              <a:t>以上對話並沒有訓練模型</a:t>
            </a:r>
          </a:p>
        </p:txBody>
      </p:sp>
    </p:spTree>
    <p:extLst>
      <p:ext uri="{BB962C8B-B14F-4D97-AF65-F5344CB8AC3E}">
        <p14:creationId xmlns:p14="http://schemas.microsoft.com/office/powerpoint/2010/main" val="2997812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946A1-B2AC-F898-83C4-A1CCE73AD381}"/>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3411089D-EF89-150F-877A-E8F4E95D2A7C}"/>
              </a:ext>
            </a:extLst>
          </p:cNvPr>
          <p:cNvPicPr>
            <a:picLocks noChangeAspect="1"/>
          </p:cNvPicPr>
          <p:nvPr/>
        </p:nvPicPr>
        <p:blipFill>
          <a:blip r:embed="rId2"/>
          <a:stretch>
            <a:fillRect/>
          </a:stretch>
        </p:blipFill>
        <p:spPr>
          <a:xfrm>
            <a:off x="483127" y="309890"/>
            <a:ext cx="11225745" cy="5747313"/>
          </a:xfrm>
          <a:prstGeom prst="rect">
            <a:avLst/>
          </a:prstGeom>
        </p:spPr>
      </p:pic>
      <p:sp>
        <p:nvSpPr>
          <p:cNvPr id="5" name="文字方塊 4">
            <a:extLst>
              <a:ext uri="{FF2B5EF4-FFF2-40B4-BE49-F238E27FC236}">
                <a16:creationId xmlns:a16="http://schemas.microsoft.com/office/drawing/2014/main" id="{96E80AB9-8F85-37EE-5A13-A67823419979}"/>
              </a:ext>
            </a:extLst>
          </p:cNvPr>
          <p:cNvSpPr txBox="1"/>
          <p:nvPr/>
        </p:nvSpPr>
        <p:spPr>
          <a:xfrm>
            <a:off x="7529210" y="6057203"/>
            <a:ext cx="4487906"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這是 </a:t>
            </a:r>
            <a:r>
              <a:rPr lang="en-US" altLang="zh-TW" sz="2800" dirty="0">
                <a:latin typeface="微軟正黑體" panose="020B0604030504040204" pitchFamily="34" charset="-120"/>
                <a:ea typeface="微軟正黑體" panose="020B0604030504040204" pitchFamily="34" charset="-120"/>
              </a:rPr>
              <a:t>2024 </a:t>
            </a:r>
            <a:r>
              <a:rPr lang="zh-TW" altLang="en-US" sz="2800" dirty="0">
                <a:latin typeface="微軟正黑體" panose="020B0604030504040204" pitchFamily="34" charset="-120"/>
                <a:ea typeface="微軟正黑體" panose="020B0604030504040204" pitchFamily="34" charset="-120"/>
              </a:rPr>
              <a:t>年 </a:t>
            </a:r>
            <a:r>
              <a:rPr lang="en-US" altLang="zh-TW" sz="2800" dirty="0">
                <a:latin typeface="微軟正黑體" panose="020B0604030504040204" pitchFamily="34" charset="-120"/>
                <a:ea typeface="微軟正黑體" panose="020B0604030504040204" pitchFamily="34" charset="-120"/>
              </a:rPr>
              <a:t>9 </a:t>
            </a:r>
            <a:r>
              <a:rPr lang="zh-TW" altLang="en-US" sz="2800" dirty="0">
                <a:latin typeface="微軟正黑體" panose="020B0604030504040204" pitchFamily="34" charset="-120"/>
                <a:ea typeface="微軟正黑體" panose="020B0604030504040204" pitchFamily="34" charset="-120"/>
              </a:rPr>
              <a:t>月之前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F0FD671-4E3C-3886-4DAA-DF074CF20016}"/>
              </a:ext>
            </a:extLst>
          </p:cNvPr>
          <p:cNvSpPr txBox="1"/>
          <p:nvPr/>
        </p:nvSpPr>
        <p:spPr>
          <a:xfrm>
            <a:off x="415047" y="277577"/>
            <a:ext cx="5680953"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過去如果開啟新對話 </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6400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2176CE-2DBD-94B4-E80F-C2D641EA7482}"/>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Long-term Memory (</a:t>
            </a:r>
            <a:r>
              <a:rPr lang="zh-TW" altLang="en-US" dirty="0">
                <a:latin typeface="微軟正黑體" panose="020B0604030504040204" pitchFamily="34" charset="-120"/>
                <a:ea typeface="微軟正黑體" panose="020B0604030504040204" pitchFamily="34" charset="-120"/>
              </a:rPr>
              <a:t>長期記憶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E321D269-843A-1B0A-7965-7F52C20A55E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EF2294C-271E-D715-80AA-6C96F4E77201}"/>
              </a:ext>
            </a:extLst>
          </p:cNvPr>
          <p:cNvPicPr>
            <a:picLocks noChangeAspect="1"/>
          </p:cNvPicPr>
          <p:nvPr/>
        </p:nvPicPr>
        <p:blipFill>
          <a:blip r:embed="rId2"/>
          <a:stretch>
            <a:fillRect/>
          </a:stretch>
        </p:blipFill>
        <p:spPr>
          <a:xfrm>
            <a:off x="838200" y="1825625"/>
            <a:ext cx="3746271" cy="4351338"/>
          </a:xfrm>
          <a:prstGeom prst="rect">
            <a:avLst/>
          </a:prstGeom>
        </p:spPr>
      </p:pic>
      <p:pic>
        <p:nvPicPr>
          <p:cNvPr id="7" name="圖片 6">
            <a:extLst>
              <a:ext uri="{FF2B5EF4-FFF2-40B4-BE49-F238E27FC236}">
                <a16:creationId xmlns:a16="http://schemas.microsoft.com/office/drawing/2014/main" id="{BA49CF72-80DF-163D-7741-BDD573A8D51D}"/>
              </a:ext>
            </a:extLst>
          </p:cNvPr>
          <p:cNvPicPr>
            <a:picLocks noChangeAspect="1"/>
          </p:cNvPicPr>
          <p:nvPr/>
        </p:nvPicPr>
        <p:blipFill>
          <a:blip r:embed="rId3"/>
          <a:stretch>
            <a:fillRect/>
          </a:stretch>
        </p:blipFill>
        <p:spPr>
          <a:xfrm>
            <a:off x="4751462" y="1591139"/>
            <a:ext cx="6602338" cy="4901736"/>
          </a:xfrm>
          <a:prstGeom prst="rect">
            <a:avLst/>
          </a:prstGeom>
        </p:spPr>
      </p:pic>
      <p:sp>
        <p:nvSpPr>
          <p:cNvPr id="4" name="矩形: 圓角 3">
            <a:extLst>
              <a:ext uri="{FF2B5EF4-FFF2-40B4-BE49-F238E27FC236}">
                <a16:creationId xmlns:a16="http://schemas.microsoft.com/office/drawing/2014/main" id="{B8EC65C7-1B38-10A2-E1D5-ED52BB39FAEA}"/>
              </a:ext>
            </a:extLst>
          </p:cNvPr>
          <p:cNvSpPr/>
          <p:nvPr/>
        </p:nvSpPr>
        <p:spPr>
          <a:xfrm>
            <a:off x="6515100" y="2895600"/>
            <a:ext cx="4819650" cy="1600200"/>
          </a:xfrm>
          <a:prstGeom prst="roundRect">
            <a:avLst>
              <a:gd name="adj" fmla="val 8246"/>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204246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6CEBC75-B88C-47B7-7554-C93091754362}"/>
              </a:ext>
            </a:extLst>
          </p:cNvPr>
          <p:cNvPicPr>
            <a:picLocks noChangeAspect="1"/>
          </p:cNvPicPr>
          <p:nvPr/>
        </p:nvPicPr>
        <p:blipFill>
          <a:blip r:embed="rId2"/>
          <a:stretch>
            <a:fillRect/>
          </a:stretch>
        </p:blipFill>
        <p:spPr>
          <a:xfrm>
            <a:off x="1074197" y="1626512"/>
            <a:ext cx="10279603" cy="5231488"/>
          </a:xfrm>
          <a:prstGeom prst="rect">
            <a:avLst/>
          </a:prstGeom>
        </p:spPr>
      </p:pic>
      <p:sp>
        <p:nvSpPr>
          <p:cNvPr id="2" name="標題 1">
            <a:extLst>
              <a:ext uri="{FF2B5EF4-FFF2-40B4-BE49-F238E27FC236}">
                <a16:creationId xmlns:a16="http://schemas.microsoft.com/office/drawing/2014/main" id="{A8B6980A-A290-01E1-BF69-A3F84D7598C3}"/>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Long-term Memory (</a:t>
            </a:r>
            <a:r>
              <a:rPr lang="zh-TW" altLang="en-US" dirty="0">
                <a:latin typeface="微軟正黑體" panose="020B0604030504040204" pitchFamily="34" charset="-120"/>
                <a:ea typeface="微軟正黑體" panose="020B0604030504040204" pitchFamily="34" charset="-120"/>
              </a:rPr>
              <a:t>長期記憶</a:t>
            </a:r>
            <a:r>
              <a:rPr lang="en-US" altLang="zh-TW" dirty="0">
                <a:latin typeface="微軟正黑體" panose="020B0604030504040204" pitchFamily="34" charset="-120"/>
                <a:ea typeface="微軟正黑體" panose="020B0604030504040204" pitchFamily="34" charset="-120"/>
              </a:rPr>
              <a:t>)</a:t>
            </a:r>
            <a:endParaRPr lang="zh-TW" altLang="en-US" dirty="0"/>
          </a:p>
        </p:txBody>
      </p:sp>
      <p:pic>
        <p:nvPicPr>
          <p:cNvPr id="5" name="圖片 4">
            <a:extLst>
              <a:ext uri="{FF2B5EF4-FFF2-40B4-BE49-F238E27FC236}">
                <a16:creationId xmlns:a16="http://schemas.microsoft.com/office/drawing/2014/main" id="{DB5823E6-A618-28CE-3BFF-61ABFC4D55D2}"/>
              </a:ext>
            </a:extLst>
          </p:cNvPr>
          <p:cNvPicPr>
            <a:picLocks noChangeAspect="1"/>
          </p:cNvPicPr>
          <p:nvPr/>
        </p:nvPicPr>
        <p:blipFill>
          <a:blip r:embed="rId3"/>
          <a:stretch>
            <a:fillRect/>
          </a:stretch>
        </p:blipFill>
        <p:spPr>
          <a:xfrm>
            <a:off x="9028886" y="1203758"/>
            <a:ext cx="2831867" cy="865794"/>
          </a:xfrm>
          <a:prstGeom prst="rect">
            <a:avLst/>
          </a:prstGeom>
        </p:spPr>
      </p:pic>
      <p:sp>
        <p:nvSpPr>
          <p:cNvPr id="6" name="矩形: 圓角 5">
            <a:extLst>
              <a:ext uri="{FF2B5EF4-FFF2-40B4-BE49-F238E27FC236}">
                <a16:creationId xmlns:a16="http://schemas.microsoft.com/office/drawing/2014/main" id="{2F6FB584-F365-89D2-E3F6-B81B288F4A3D}"/>
              </a:ext>
            </a:extLst>
          </p:cNvPr>
          <p:cNvSpPr/>
          <p:nvPr/>
        </p:nvSpPr>
        <p:spPr>
          <a:xfrm>
            <a:off x="9166087" y="365125"/>
            <a:ext cx="2557463" cy="89266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Long-term</a:t>
            </a:r>
          </a:p>
          <a:p>
            <a:pPr algn="ctr"/>
            <a:r>
              <a:rPr lang="en-US" altLang="zh-TW" sz="2800" dirty="0">
                <a:solidFill>
                  <a:schemeClr val="tx1"/>
                </a:solidFill>
              </a:rPr>
              <a:t>Memory </a:t>
            </a:r>
            <a:endParaRPr lang="zh-TW" altLang="en-US" sz="2800" dirty="0">
              <a:solidFill>
                <a:schemeClr val="tx1"/>
              </a:solidFill>
            </a:endParaRPr>
          </a:p>
        </p:txBody>
      </p:sp>
      <p:cxnSp>
        <p:nvCxnSpPr>
          <p:cNvPr id="14" name="直線接點 13">
            <a:extLst>
              <a:ext uri="{FF2B5EF4-FFF2-40B4-BE49-F238E27FC236}">
                <a16:creationId xmlns:a16="http://schemas.microsoft.com/office/drawing/2014/main" id="{E58A97C6-A6E4-1560-208A-79E0DDF1E93A}"/>
              </a:ext>
            </a:extLst>
          </p:cNvPr>
          <p:cNvCxnSpPr/>
          <p:nvPr/>
        </p:nvCxnSpPr>
        <p:spPr>
          <a:xfrm>
            <a:off x="3715966" y="6264613"/>
            <a:ext cx="34630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317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A4C0C-8DFE-C4FA-96B1-95D6811CC4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C10AD6D-AA4B-2740-6D9C-D47B855052C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來自其他資料源的相關資訊</a:t>
            </a:r>
          </a:p>
        </p:txBody>
      </p:sp>
      <p:pic>
        <p:nvPicPr>
          <p:cNvPr id="7" name="Picture 2">
            <a:extLst>
              <a:ext uri="{FF2B5EF4-FFF2-40B4-BE49-F238E27FC236}">
                <a16:creationId xmlns:a16="http://schemas.microsoft.com/office/drawing/2014/main" id="{0C8EE07F-5966-48A0-F640-432122475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258" y="2709930"/>
            <a:ext cx="1037141" cy="103714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F4634C7-F9DA-21F6-57CA-9BAD6F1C4E4B}"/>
              </a:ext>
            </a:extLst>
          </p:cNvPr>
          <p:cNvSpPr txBox="1"/>
          <p:nvPr/>
        </p:nvSpPr>
        <p:spPr>
          <a:xfrm>
            <a:off x="45376" y="2838361"/>
            <a:ext cx="17145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網路 或</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資料庫</a:t>
            </a:r>
          </a:p>
        </p:txBody>
      </p:sp>
      <p:sp>
        <p:nvSpPr>
          <p:cNvPr id="9" name="文字方塊 8">
            <a:extLst>
              <a:ext uri="{FF2B5EF4-FFF2-40B4-BE49-F238E27FC236}">
                <a16:creationId xmlns:a16="http://schemas.microsoft.com/office/drawing/2014/main" id="{6CBC51F9-085B-9A6C-93B2-8ACD71F629C6}"/>
              </a:ext>
            </a:extLst>
          </p:cNvPr>
          <p:cNvSpPr txBox="1"/>
          <p:nvPr/>
        </p:nvSpPr>
        <p:spPr>
          <a:xfrm>
            <a:off x="4345014" y="1965922"/>
            <a:ext cx="32921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p>
        </p:txBody>
      </p:sp>
      <p:sp>
        <p:nvSpPr>
          <p:cNvPr id="10" name="矩形: 圓角 9">
            <a:extLst>
              <a:ext uri="{FF2B5EF4-FFF2-40B4-BE49-F238E27FC236}">
                <a16:creationId xmlns:a16="http://schemas.microsoft.com/office/drawing/2014/main" id="{06F49CD4-C56C-49B2-874B-5262667E486A}"/>
              </a:ext>
            </a:extLst>
          </p:cNvPr>
          <p:cNvSpPr/>
          <p:nvPr/>
        </p:nvSpPr>
        <p:spPr>
          <a:xfrm>
            <a:off x="7851151" y="2646385"/>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p>
        </p:txBody>
      </p:sp>
      <p:cxnSp>
        <p:nvCxnSpPr>
          <p:cNvPr id="11" name="直線單箭頭接點 10">
            <a:extLst>
              <a:ext uri="{FF2B5EF4-FFF2-40B4-BE49-F238E27FC236}">
                <a16:creationId xmlns:a16="http://schemas.microsoft.com/office/drawing/2014/main" id="{F7EF68A8-37D9-2407-2C69-0095869C3F38}"/>
              </a:ext>
            </a:extLst>
          </p:cNvPr>
          <p:cNvCxnSpPr>
            <a:cxnSpLocks/>
          </p:cNvCxnSpPr>
          <p:nvPr/>
        </p:nvCxnSpPr>
        <p:spPr>
          <a:xfrm>
            <a:off x="7133418" y="3170372"/>
            <a:ext cx="6571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109A9978-7217-A83A-CE53-1573A4E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844" y="3800336"/>
            <a:ext cx="1022191" cy="10221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單箭頭接點 16">
            <a:extLst>
              <a:ext uri="{FF2B5EF4-FFF2-40B4-BE49-F238E27FC236}">
                <a16:creationId xmlns:a16="http://schemas.microsoft.com/office/drawing/2014/main" id="{D9CB7966-B94F-933E-6946-C965266A6B63}"/>
              </a:ext>
            </a:extLst>
          </p:cNvPr>
          <p:cNvCxnSpPr>
            <a:cxnSpLocks/>
          </p:cNvCxnSpPr>
          <p:nvPr/>
        </p:nvCxnSpPr>
        <p:spPr>
          <a:xfrm>
            <a:off x="9545132" y="3195227"/>
            <a:ext cx="5522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FC31FDD1-90A1-2C81-0AA9-6C2611E64419}"/>
              </a:ext>
            </a:extLst>
          </p:cNvPr>
          <p:cNvCxnSpPr>
            <a:cxnSpLocks/>
          </p:cNvCxnSpPr>
          <p:nvPr/>
        </p:nvCxnSpPr>
        <p:spPr>
          <a:xfrm flipH="1">
            <a:off x="2876149" y="2172000"/>
            <a:ext cx="22768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73A1E047-C5E2-13B0-8514-ABB61D27FEC9}"/>
              </a:ext>
            </a:extLst>
          </p:cNvPr>
          <p:cNvCxnSpPr>
            <a:cxnSpLocks/>
          </p:cNvCxnSpPr>
          <p:nvPr/>
        </p:nvCxnSpPr>
        <p:spPr>
          <a:xfrm>
            <a:off x="2818999" y="2131480"/>
            <a:ext cx="0" cy="48611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F0A2B992-E51E-9FC1-BEB1-C8768896D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604" y="2709930"/>
            <a:ext cx="1037141" cy="103714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03DA034-13CC-2E92-F005-15607A9B6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950" y="2709930"/>
            <a:ext cx="1037141" cy="103714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接點 27">
            <a:extLst>
              <a:ext uri="{FF2B5EF4-FFF2-40B4-BE49-F238E27FC236}">
                <a16:creationId xmlns:a16="http://schemas.microsoft.com/office/drawing/2014/main" id="{6B421061-D80C-B74E-CC7B-4D933CA9F86A}"/>
              </a:ext>
            </a:extLst>
          </p:cNvPr>
          <p:cNvCxnSpPr>
            <a:cxnSpLocks/>
          </p:cNvCxnSpPr>
          <p:nvPr/>
        </p:nvCxnSpPr>
        <p:spPr>
          <a:xfrm>
            <a:off x="2876149" y="4319038"/>
            <a:ext cx="2276884"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E1E7EB21-E5E3-D5B6-7EDD-55C097ED1C98}"/>
              </a:ext>
            </a:extLst>
          </p:cNvPr>
          <p:cNvCxnSpPr>
            <a:cxnSpLocks/>
          </p:cNvCxnSpPr>
          <p:nvPr/>
        </p:nvCxnSpPr>
        <p:spPr>
          <a:xfrm>
            <a:off x="2839324" y="3833784"/>
            <a:ext cx="0" cy="48611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AEE87A3B-1CEB-A348-6DA4-FB7D3C2AC13D}"/>
              </a:ext>
            </a:extLst>
          </p:cNvPr>
          <p:cNvSpPr txBox="1"/>
          <p:nvPr/>
        </p:nvSpPr>
        <p:spPr>
          <a:xfrm>
            <a:off x="3387120" y="1655184"/>
            <a:ext cx="12549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搜尋</a:t>
            </a:r>
          </a:p>
        </p:txBody>
      </p:sp>
      <p:pic>
        <p:nvPicPr>
          <p:cNvPr id="20" name="圖片 19" descr="一張含有 Rectangle, 正方形, 視窗, 螢幕擷取畫面 的圖片&#10;&#10;自動產生的描述">
            <a:extLst>
              <a:ext uri="{FF2B5EF4-FFF2-40B4-BE49-F238E27FC236}">
                <a16:creationId xmlns:a16="http://schemas.microsoft.com/office/drawing/2014/main" id="{A8F8694A-89A5-1FFB-2B76-24AF47307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1954" y="2564636"/>
            <a:ext cx="1261182" cy="1261182"/>
          </a:xfrm>
          <a:prstGeom prst="rect">
            <a:avLst/>
          </a:prstGeom>
        </p:spPr>
      </p:pic>
      <p:cxnSp>
        <p:nvCxnSpPr>
          <p:cNvPr id="34" name="直線接點 33">
            <a:extLst>
              <a:ext uri="{FF2B5EF4-FFF2-40B4-BE49-F238E27FC236}">
                <a16:creationId xmlns:a16="http://schemas.microsoft.com/office/drawing/2014/main" id="{685B16DE-7902-5E46-5297-30CA3198194B}"/>
              </a:ext>
            </a:extLst>
          </p:cNvPr>
          <p:cNvCxnSpPr>
            <a:cxnSpLocks/>
          </p:cNvCxnSpPr>
          <p:nvPr/>
        </p:nvCxnSpPr>
        <p:spPr>
          <a:xfrm>
            <a:off x="7133418" y="2223817"/>
            <a:ext cx="0" cy="946555"/>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02AE45C-9C77-E9FB-5783-2C31C27B0EA3}"/>
              </a:ext>
            </a:extLst>
          </p:cNvPr>
          <p:cNvCxnSpPr>
            <a:cxnSpLocks/>
          </p:cNvCxnSpPr>
          <p:nvPr/>
        </p:nvCxnSpPr>
        <p:spPr>
          <a:xfrm flipH="1">
            <a:off x="6662489" y="2172001"/>
            <a:ext cx="47092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622E03E-67F5-037C-1652-50C6E4A0FE68}"/>
              </a:ext>
            </a:extLst>
          </p:cNvPr>
          <p:cNvCxnSpPr>
            <a:cxnSpLocks/>
          </p:cNvCxnSpPr>
          <p:nvPr/>
        </p:nvCxnSpPr>
        <p:spPr>
          <a:xfrm flipH="1">
            <a:off x="6662489" y="4329415"/>
            <a:ext cx="47092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AA625C84-D6FF-C1B0-74EF-315A581D2C1B}"/>
              </a:ext>
            </a:extLst>
          </p:cNvPr>
          <p:cNvCxnSpPr>
            <a:cxnSpLocks/>
          </p:cNvCxnSpPr>
          <p:nvPr/>
        </p:nvCxnSpPr>
        <p:spPr>
          <a:xfrm>
            <a:off x="7133418" y="3210516"/>
            <a:ext cx="0" cy="1100915"/>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D48F696D-D78B-E3E1-DBC3-B51F2C5DB7A8}"/>
              </a:ext>
            </a:extLst>
          </p:cNvPr>
          <p:cNvSpPr txBox="1"/>
          <p:nvPr/>
        </p:nvSpPr>
        <p:spPr>
          <a:xfrm>
            <a:off x="4345013" y="3318890"/>
            <a:ext cx="32921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額外資訊</a:t>
            </a:r>
          </a:p>
        </p:txBody>
      </p:sp>
      <p:sp>
        <p:nvSpPr>
          <p:cNvPr id="5" name="文字方塊 4">
            <a:extLst>
              <a:ext uri="{FF2B5EF4-FFF2-40B4-BE49-F238E27FC236}">
                <a16:creationId xmlns:a16="http://schemas.microsoft.com/office/drawing/2014/main" id="{940AC50D-988E-CA1D-114C-B123771DFEF8}"/>
              </a:ext>
            </a:extLst>
          </p:cNvPr>
          <p:cNvSpPr txBox="1"/>
          <p:nvPr/>
        </p:nvSpPr>
        <p:spPr>
          <a:xfrm>
            <a:off x="7851152" y="4076839"/>
            <a:ext cx="42236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Retrieval Augmented Generation (RAG)</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F152B362-7A48-FF06-B5F1-82A04F08B311}"/>
              </a:ext>
            </a:extLst>
          </p:cNvPr>
          <p:cNvPicPr>
            <a:picLocks noChangeAspect="1"/>
          </p:cNvPicPr>
          <p:nvPr/>
        </p:nvPicPr>
        <p:blipFill>
          <a:blip r:embed="rId6"/>
          <a:stretch>
            <a:fillRect/>
          </a:stretch>
        </p:blipFill>
        <p:spPr>
          <a:xfrm>
            <a:off x="3356096" y="5248608"/>
            <a:ext cx="8211813" cy="1419326"/>
          </a:xfrm>
          <a:prstGeom prst="rect">
            <a:avLst/>
          </a:prstGeom>
        </p:spPr>
      </p:pic>
      <p:sp>
        <p:nvSpPr>
          <p:cNvPr id="12" name="文字方塊 11">
            <a:extLst>
              <a:ext uri="{FF2B5EF4-FFF2-40B4-BE49-F238E27FC236}">
                <a16:creationId xmlns:a16="http://schemas.microsoft.com/office/drawing/2014/main" id="{28455CE4-7279-BB56-1D17-6D447F211CDB}"/>
              </a:ext>
            </a:extLst>
          </p:cNvPr>
          <p:cNvSpPr txBox="1"/>
          <p:nvPr/>
        </p:nvSpPr>
        <p:spPr>
          <a:xfrm>
            <a:off x="679867" y="5542772"/>
            <a:ext cx="297214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可以輕易搭配搜尋引擎使用</a:t>
            </a:r>
            <a:endParaRPr kumimoji="0" lang="en-US" altLang="zh-TW"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10958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4" grpId="0"/>
      <p:bldP spid="5"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748796-ADEB-12A1-9928-D1B14746BAB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來自其他資料源的相關資訊</a:t>
            </a:r>
          </a:p>
        </p:txBody>
      </p:sp>
      <p:sp>
        <p:nvSpPr>
          <p:cNvPr id="5" name="文字方塊 4">
            <a:extLst>
              <a:ext uri="{FF2B5EF4-FFF2-40B4-BE49-F238E27FC236}">
                <a16:creationId xmlns:a16="http://schemas.microsoft.com/office/drawing/2014/main" id="{3E7E239A-6295-6A85-F130-B3DE828E7E9B}"/>
              </a:ext>
            </a:extLst>
          </p:cNvPr>
          <p:cNvSpPr txBox="1"/>
          <p:nvPr/>
        </p:nvSpPr>
        <p:spPr>
          <a:xfrm>
            <a:off x="838200" y="6099680"/>
            <a:ext cx="1102912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image: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https://www.linkedin.com/posts/petergyang_google-ai-overview-suggests-adding-glue-to-activity-7199246664329551872-9VdY/</a:t>
            </a:r>
          </a:p>
        </p:txBody>
      </p:sp>
      <p:pic>
        <p:nvPicPr>
          <p:cNvPr id="6" name="圖片 5">
            <a:extLst>
              <a:ext uri="{FF2B5EF4-FFF2-40B4-BE49-F238E27FC236}">
                <a16:creationId xmlns:a16="http://schemas.microsoft.com/office/drawing/2014/main" id="{06631420-7A67-03F4-8793-DDDA345D367E}"/>
              </a:ext>
            </a:extLst>
          </p:cNvPr>
          <p:cNvPicPr>
            <a:picLocks noChangeAspect="1"/>
          </p:cNvPicPr>
          <p:nvPr/>
        </p:nvPicPr>
        <p:blipFill>
          <a:blip r:embed="rId3"/>
          <a:stretch>
            <a:fillRect/>
          </a:stretch>
        </p:blipFill>
        <p:spPr>
          <a:xfrm>
            <a:off x="1636330" y="1609195"/>
            <a:ext cx="9434431" cy="4351338"/>
          </a:xfrm>
          <a:prstGeom prst="rect">
            <a:avLst/>
          </a:prstGeom>
        </p:spPr>
      </p:pic>
      <p:sp>
        <p:nvSpPr>
          <p:cNvPr id="3" name="矩形 2">
            <a:extLst>
              <a:ext uri="{FF2B5EF4-FFF2-40B4-BE49-F238E27FC236}">
                <a16:creationId xmlns:a16="http://schemas.microsoft.com/office/drawing/2014/main" id="{C10DD137-692D-F89C-D039-9ECECF522E2A}"/>
              </a:ext>
            </a:extLst>
          </p:cNvPr>
          <p:cNvSpPr/>
          <p:nvPr/>
        </p:nvSpPr>
        <p:spPr>
          <a:xfrm>
            <a:off x="6251161" y="1450021"/>
            <a:ext cx="6325612" cy="4669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614420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308380-0BAA-8850-7246-E6643298F4A6}"/>
              </a:ext>
            </a:extLst>
          </p:cNvPr>
          <p:cNvSpPr>
            <a:spLocks noGrp="1"/>
          </p:cNvSpPr>
          <p:nvPr>
            <p:ph type="title"/>
          </p:nvPr>
        </p:nvSpPr>
        <p:spPr/>
        <p:txBody>
          <a:bodyPr/>
          <a:lstStyle/>
          <a:p>
            <a:r>
              <a:rPr lang="en-US" altLang="zh-TW" dirty="0"/>
              <a:t>Context Engineering </a:t>
            </a:r>
            <a:endParaRPr lang="zh-TW" altLang="en-US" dirty="0"/>
          </a:p>
        </p:txBody>
      </p:sp>
      <p:sp>
        <p:nvSpPr>
          <p:cNvPr id="19" name="矩形: 圓角 18">
            <a:extLst>
              <a:ext uri="{FF2B5EF4-FFF2-40B4-BE49-F238E27FC236}">
                <a16:creationId xmlns:a16="http://schemas.microsoft.com/office/drawing/2014/main" id="{87713E2A-2C1A-FBAE-6498-C69923199858}"/>
              </a:ext>
            </a:extLst>
          </p:cNvPr>
          <p:cNvSpPr/>
          <p:nvPr/>
        </p:nvSpPr>
        <p:spPr>
          <a:xfrm>
            <a:off x="5504673" y="2331316"/>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0" name="直線單箭頭接點 19">
            <a:extLst>
              <a:ext uri="{FF2B5EF4-FFF2-40B4-BE49-F238E27FC236}">
                <a16:creationId xmlns:a16="http://schemas.microsoft.com/office/drawing/2014/main" id="{86D1E701-400E-D180-A066-56A5D3D0EFBA}"/>
              </a:ext>
            </a:extLst>
          </p:cNvPr>
          <p:cNvCxnSpPr>
            <a:cxnSpLocks/>
            <a:stCxn id="30" idx="3"/>
          </p:cNvCxnSpPr>
          <p:nvPr/>
        </p:nvCxnSpPr>
        <p:spPr>
          <a:xfrm>
            <a:off x="3736443" y="2868391"/>
            <a:ext cx="1609970" cy="1"/>
          </a:xfrm>
          <a:prstGeom prst="straightConnector1">
            <a:avLst/>
          </a:prstGeom>
          <a:noFill/>
          <a:ln w="57150" cap="flat" cmpd="sng" algn="ctr">
            <a:solidFill>
              <a:sysClr val="windowText" lastClr="000000"/>
            </a:solidFill>
            <a:prstDash val="solid"/>
            <a:miter lim="800000"/>
            <a:tailEnd type="triangle"/>
          </a:ln>
          <a:effectLst/>
        </p:spPr>
      </p:cxnSp>
      <p:sp>
        <p:nvSpPr>
          <p:cNvPr id="30" name="文字方塊 29">
            <a:extLst>
              <a:ext uri="{FF2B5EF4-FFF2-40B4-BE49-F238E27FC236}">
                <a16:creationId xmlns:a16="http://schemas.microsoft.com/office/drawing/2014/main" id="{C9517302-AFCA-19B0-DB98-910D2D980F50}"/>
              </a:ext>
            </a:extLst>
          </p:cNvPr>
          <p:cNvSpPr txBox="1"/>
          <p:nvPr/>
        </p:nvSpPr>
        <p:spPr>
          <a:xfrm>
            <a:off x="1990949" y="2452892"/>
            <a:ext cx="1745494" cy="830997"/>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輸入 </a:t>
            </a:r>
            <a:r>
              <a:rPr lang="en-US" altLang="zh-TW" sz="2400" dirty="0">
                <a:solidFill>
                  <a:prstClr val="black"/>
                </a:solidFill>
                <a:latin typeface="微軟正黑體" panose="020B0604030504040204" pitchFamily="34" charset="-120"/>
                <a:ea typeface="微軟正黑體" panose="020B0604030504040204" pitchFamily="34" charset="-120"/>
              </a:rPr>
              <a:t>(Prompt)</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7AE1EE6-A153-C92E-2BF9-34A30AD9C250}"/>
                  </a:ext>
                </a:extLst>
              </p:cNvPr>
              <p:cNvSpPr txBox="1"/>
              <p:nvPr/>
            </p:nvSpPr>
            <p:spPr>
              <a:xfrm>
                <a:off x="6206944" y="3499332"/>
                <a:ext cx="289438"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𝑓</m:t>
                      </m:r>
                    </m:oMath>
                  </m:oMathPara>
                </a14:m>
                <a:endParaRPr lang="zh-TW" altLang="en-US" sz="2800" dirty="0">
                  <a:solidFill>
                    <a:prstClr val="black"/>
                  </a:solidFill>
                  <a:latin typeface="Calibri" panose="020F0502020204030204"/>
                </a:endParaRPr>
              </a:p>
            </p:txBody>
          </p:sp>
        </mc:Choice>
        <mc:Fallback xmlns="">
          <p:sp>
            <p:nvSpPr>
              <p:cNvPr id="31" name="文字方塊 30">
                <a:extLst>
                  <a:ext uri="{FF2B5EF4-FFF2-40B4-BE49-F238E27FC236}">
                    <a16:creationId xmlns:a16="http://schemas.microsoft.com/office/drawing/2014/main" id="{37AE1EE6-A153-C92E-2BF9-34A30AD9C250}"/>
                  </a:ext>
                </a:extLst>
              </p:cNvPr>
              <p:cNvSpPr txBox="1">
                <a:spLocks noRot="1" noChangeAspect="1" noMove="1" noResize="1" noEditPoints="1" noAdjustHandles="1" noChangeArrowheads="1" noChangeShapeType="1" noTextEdit="1"/>
              </p:cNvSpPr>
              <p:nvPr/>
            </p:nvSpPr>
            <p:spPr>
              <a:xfrm>
                <a:off x="6206944" y="3499332"/>
                <a:ext cx="289438" cy="430887"/>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E824DF27-B37E-5435-5F9C-E05C2692E548}"/>
                  </a:ext>
                </a:extLst>
              </p:cNvPr>
              <p:cNvSpPr txBox="1"/>
              <p:nvPr/>
            </p:nvSpPr>
            <p:spPr>
              <a:xfrm>
                <a:off x="2721990" y="3283889"/>
                <a:ext cx="283411"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𝑥</m:t>
                      </m:r>
                    </m:oMath>
                  </m:oMathPara>
                </a14:m>
                <a:endParaRPr lang="zh-TW" altLang="en-US" sz="2800" dirty="0">
                  <a:solidFill>
                    <a:prstClr val="black"/>
                  </a:solidFill>
                  <a:latin typeface="Calibri" panose="020F0502020204030204"/>
                </a:endParaRPr>
              </a:p>
            </p:txBody>
          </p:sp>
        </mc:Choice>
        <mc:Fallback xmlns="">
          <p:sp>
            <p:nvSpPr>
              <p:cNvPr id="32" name="文字方塊 31">
                <a:extLst>
                  <a:ext uri="{FF2B5EF4-FFF2-40B4-BE49-F238E27FC236}">
                    <a16:creationId xmlns:a16="http://schemas.microsoft.com/office/drawing/2014/main" id="{E824DF27-B37E-5435-5F9C-E05C2692E548}"/>
                  </a:ext>
                </a:extLst>
              </p:cNvPr>
              <p:cNvSpPr txBox="1">
                <a:spLocks noRot="1" noChangeAspect="1" noMove="1" noResize="1" noEditPoints="1" noAdjustHandles="1" noChangeArrowheads="1" noChangeShapeType="1" noTextEdit="1"/>
              </p:cNvSpPr>
              <p:nvPr/>
            </p:nvSpPr>
            <p:spPr>
              <a:xfrm>
                <a:off x="2721990" y="3283889"/>
                <a:ext cx="283411" cy="43088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7F66908-F915-02C5-96C9-EF3EED57C3BA}"/>
                  </a:ext>
                </a:extLst>
              </p:cNvPr>
              <p:cNvSpPr txBox="1"/>
              <p:nvPr/>
            </p:nvSpPr>
            <p:spPr>
              <a:xfrm>
                <a:off x="9207254" y="3318256"/>
                <a:ext cx="789126"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rPr>
                        <m:t>𝑓</m:t>
                      </m:r>
                      <m:d>
                        <m:dPr>
                          <m:ctrlPr>
                            <a:rPr lang="en-US" altLang="zh-TW" sz="2800" i="1" smtClean="0">
                              <a:solidFill>
                                <a:prstClr val="black"/>
                              </a:solidFill>
                              <a:latin typeface="Cambria Math" panose="02040503050406030204" pitchFamily="18" charset="0"/>
                            </a:rPr>
                          </m:ctrlPr>
                        </m:dPr>
                        <m:e>
                          <m:r>
                            <a:rPr lang="en-US" altLang="zh-TW" sz="2800" i="1">
                              <a:solidFill>
                                <a:prstClr val="black"/>
                              </a:solidFill>
                              <a:latin typeface="Cambria Math" panose="02040503050406030204" pitchFamily="18" charset="0"/>
                            </a:rPr>
                            <m:t>𝑥</m:t>
                          </m:r>
                        </m:e>
                      </m:d>
                    </m:oMath>
                  </m:oMathPara>
                </a14:m>
                <a:endParaRPr lang="zh-TW" altLang="en-US" sz="2800" dirty="0">
                  <a:solidFill>
                    <a:prstClr val="black"/>
                  </a:solidFill>
                  <a:latin typeface="Calibri" panose="020F0502020204030204"/>
                </a:endParaRPr>
              </a:p>
            </p:txBody>
          </p:sp>
        </mc:Choice>
        <mc:Fallback xmlns="">
          <p:sp>
            <p:nvSpPr>
              <p:cNvPr id="33" name="文字方塊 32">
                <a:extLst>
                  <a:ext uri="{FF2B5EF4-FFF2-40B4-BE49-F238E27FC236}">
                    <a16:creationId xmlns:a16="http://schemas.microsoft.com/office/drawing/2014/main" id="{07F66908-F915-02C5-96C9-EF3EED57C3BA}"/>
                  </a:ext>
                </a:extLst>
              </p:cNvPr>
              <p:cNvSpPr txBox="1">
                <a:spLocks noRot="1" noChangeAspect="1" noMove="1" noResize="1" noEditPoints="1" noAdjustHandles="1" noChangeArrowheads="1" noChangeShapeType="1" noTextEdit="1"/>
              </p:cNvSpPr>
              <p:nvPr/>
            </p:nvSpPr>
            <p:spPr>
              <a:xfrm>
                <a:off x="9207254" y="3318256"/>
                <a:ext cx="789126" cy="430887"/>
              </a:xfrm>
              <a:prstGeom prst="rect">
                <a:avLst/>
              </a:prstGeom>
              <a:blipFill>
                <a:blip r:embed="rId4"/>
                <a:stretch>
                  <a:fillRect/>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28D5CB29-7A3C-1DE9-EB5F-486B33A025B2}"/>
              </a:ext>
            </a:extLst>
          </p:cNvPr>
          <p:cNvSpPr txBox="1"/>
          <p:nvPr/>
        </p:nvSpPr>
        <p:spPr>
          <a:xfrm>
            <a:off x="8966884" y="2452892"/>
            <a:ext cx="1269867" cy="830997"/>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下一個</a:t>
            </a:r>
            <a:r>
              <a:rPr lang="en-US" altLang="zh-TW" sz="2400" dirty="0">
                <a:solidFill>
                  <a:prstClr val="black"/>
                </a:solidFill>
                <a:latin typeface="微軟正黑體" panose="020B0604030504040204" pitchFamily="34" charset="-120"/>
                <a:ea typeface="微軟正黑體" panose="020B0604030504040204" pitchFamily="34" charset="-120"/>
              </a:rPr>
              <a:t> token</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p:cxnSp>
        <p:nvCxnSpPr>
          <p:cNvPr id="36" name="直線單箭頭接點 35">
            <a:extLst>
              <a:ext uri="{FF2B5EF4-FFF2-40B4-BE49-F238E27FC236}">
                <a16:creationId xmlns:a16="http://schemas.microsoft.com/office/drawing/2014/main" id="{FF039B64-D5E9-177F-2A0D-8097E27B1C7D}"/>
              </a:ext>
            </a:extLst>
          </p:cNvPr>
          <p:cNvCxnSpPr>
            <a:cxnSpLocks/>
          </p:cNvCxnSpPr>
          <p:nvPr/>
        </p:nvCxnSpPr>
        <p:spPr>
          <a:xfrm>
            <a:off x="7356914" y="2868389"/>
            <a:ext cx="1609970" cy="1"/>
          </a:xfrm>
          <a:prstGeom prst="straightConnector1">
            <a:avLst/>
          </a:prstGeom>
          <a:noFill/>
          <a:ln w="57150" cap="flat" cmpd="sng" algn="ctr">
            <a:solidFill>
              <a:sysClr val="windowText" lastClr="000000"/>
            </a:solidFill>
            <a:prstDash val="solid"/>
            <a:miter lim="800000"/>
            <a:tailEnd type="triangle"/>
          </a:ln>
          <a:effectLst/>
        </p:spPr>
      </p:cxnSp>
      <p:sp>
        <p:nvSpPr>
          <p:cNvPr id="37" name="文字方塊 36">
            <a:extLst>
              <a:ext uri="{FF2B5EF4-FFF2-40B4-BE49-F238E27FC236}">
                <a16:creationId xmlns:a16="http://schemas.microsoft.com/office/drawing/2014/main" id="{00CADEF2-1A81-C99E-17FA-860E936F244C}"/>
              </a:ext>
            </a:extLst>
          </p:cNvPr>
          <p:cNvSpPr txBox="1"/>
          <p:nvPr/>
        </p:nvSpPr>
        <p:spPr>
          <a:xfrm>
            <a:off x="8794877" y="4608625"/>
            <a:ext cx="1613880"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不如預期</a:t>
            </a:r>
            <a:r>
              <a:rPr lang="en-US" altLang="zh-TW" sz="2400" dirty="0">
                <a:solidFill>
                  <a:srgbClr val="FF0000"/>
                </a:solidFill>
                <a:latin typeface="微軟正黑體" panose="020B0604030504040204" pitchFamily="34" charset="-120"/>
                <a:ea typeface="微軟正黑體" panose="020B0604030504040204" pitchFamily="34" charset="-120"/>
              </a:rPr>
              <a:t>?!</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479FD006-019E-F952-4104-31EA8081BE11}"/>
              </a:ext>
            </a:extLst>
          </p:cNvPr>
          <p:cNvSpPr txBox="1"/>
          <p:nvPr/>
        </p:nvSpPr>
        <p:spPr>
          <a:xfrm>
            <a:off x="5544723" y="4608625"/>
            <a:ext cx="1613880" cy="461665"/>
          </a:xfrm>
          <a:prstGeom prst="rect">
            <a:avLst/>
          </a:prstGeom>
          <a:noFill/>
        </p:spPr>
        <p:txBody>
          <a:bodyPr wrap="square" rtlCol="0">
            <a:spAutoFit/>
          </a:bodyPr>
          <a:lstStyle/>
          <a:p>
            <a:pPr algn="ctr"/>
            <a:r>
              <a:rPr lang="en-US" altLang="zh-TW" sz="2400" dirty="0">
                <a:solidFill>
                  <a:srgbClr val="FF0000"/>
                </a:solidFill>
                <a:latin typeface="微軟正黑體" panose="020B0604030504040204" pitchFamily="34" charset="-120"/>
                <a:ea typeface="微軟正黑體" panose="020B0604030504040204" pitchFamily="34" charset="-120"/>
              </a:rPr>
              <a:t>?</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FFF972FA-5672-5475-7D54-EA11C7CDE999}"/>
              </a:ext>
            </a:extLst>
          </p:cNvPr>
          <p:cNvSpPr txBox="1"/>
          <p:nvPr/>
        </p:nvSpPr>
        <p:spPr>
          <a:xfrm>
            <a:off x="2027727" y="4608625"/>
            <a:ext cx="1613880" cy="461665"/>
          </a:xfrm>
          <a:prstGeom prst="rect">
            <a:avLst/>
          </a:prstGeom>
          <a:noFill/>
        </p:spPr>
        <p:txBody>
          <a:bodyPr wrap="square" rtlCol="0">
            <a:spAutoFit/>
          </a:bodyPr>
          <a:lstStyle/>
          <a:p>
            <a:pPr algn="ctr"/>
            <a:r>
              <a:rPr lang="en-US" altLang="zh-TW" sz="2400" dirty="0">
                <a:solidFill>
                  <a:srgbClr val="FF0000"/>
                </a:solidFill>
                <a:latin typeface="微軟正黑體" panose="020B0604030504040204" pitchFamily="34" charset="-120"/>
                <a:ea typeface="微軟正黑體" panose="020B0604030504040204" pitchFamily="34" charset="-120"/>
              </a:rPr>
              <a:t>?</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cxnSp>
        <p:nvCxnSpPr>
          <p:cNvPr id="41" name="直線單箭頭接點 40">
            <a:extLst>
              <a:ext uri="{FF2B5EF4-FFF2-40B4-BE49-F238E27FC236}">
                <a16:creationId xmlns:a16="http://schemas.microsoft.com/office/drawing/2014/main" id="{144EA0CD-1AEF-A5B8-EF37-C042F6ABB5E3}"/>
              </a:ext>
            </a:extLst>
          </p:cNvPr>
          <p:cNvCxnSpPr>
            <a:cxnSpLocks/>
          </p:cNvCxnSpPr>
          <p:nvPr/>
        </p:nvCxnSpPr>
        <p:spPr>
          <a:xfrm>
            <a:off x="9544667" y="4018075"/>
            <a:ext cx="0" cy="533400"/>
          </a:xfrm>
          <a:prstGeom prst="straightConnector1">
            <a:avLst/>
          </a:prstGeom>
          <a:ln w="5715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2" name="直線單箭頭接點 41">
            <a:extLst>
              <a:ext uri="{FF2B5EF4-FFF2-40B4-BE49-F238E27FC236}">
                <a16:creationId xmlns:a16="http://schemas.microsoft.com/office/drawing/2014/main" id="{27CA12FB-7118-4663-B1A1-F4A2E943A01C}"/>
              </a:ext>
            </a:extLst>
          </p:cNvPr>
          <p:cNvCxnSpPr>
            <a:cxnSpLocks/>
          </p:cNvCxnSpPr>
          <p:nvPr/>
        </p:nvCxnSpPr>
        <p:spPr>
          <a:xfrm>
            <a:off x="6351663" y="4082619"/>
            <a:ext cx="0" cy="533400"/>
          </a:xfrm>
          <a:prstGeom prst="straightConnector1">
            <a:avLst/>
          </a:prstGeom>
          <a:ln w="5715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直線單箭頭接點 42">
            <a:extLst>
              <a:ext uri="{FF2B5EF4-FFF2-40B4-BE49-F238E27FC236}">
                <a16:creationId xmlns:a16="http://schemas.microsoft.com/office/drawing/2014/main" id="{C941EE3B-3355-A1CE-0B1C-9FB6014EB864}"/>
              </a:ext>
            </a:extLst>
          </p:cNvPr>
          <p:cNvCxnSpPr>
            <a:cxnSpLocks/>
          </p:cNvCxnSpPr>
          <p:nvPr/>
        </p:nvCxnSpPr>
        <p:spPr>
          <a:xfrm>
            <a:off x="2832851" y="4018075"/>
            <a:ext cx="0" cy="533400"/>
          </a:xfrm>
          <a:prstGeom prst="straightConnector1">
            <a:avLst/>
          </a:prstGeom>
          <a:ln w="5715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文字方塊 43">
            <a:extLst>
              <a:ext uri="{FF2B5EF4-FFF2-40B4-BE49-F238E27FC236}">
                <a16:creationId xmlns:a16="http://schemas.microsoft.com/office/drawing/2014/main" id="{70CA802B-6A9F-00E8-32B1-D4738EDF56BC}"/>
              </a:ext>
            </a:extLst>
          </p:cNvPr>
          <p:cNvSpPr txBox="1"/>
          <p:nvPr/>
        </p:nvSpPr>
        <p:spPr>
          <a:xfrm>
            <a:off x="4351121" y="5141887"/>
            <a:ext cx="403999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假設語言模型沒問題 </a:t>
            </a:r>
            <a:endParaRPr lang="en-US" altLang="zh-TW" sz="2400" dirty="0">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CB122E74-AB32-4222-AA5A-A24C0CE8DB2D}"/>
              </a:ext>
            </a:extLst>
          </p:cNvPr>
          <p:cNvSpPr txBox="1"/>
          <p:nvPr/>
        </p:nvSpPr>
        <p:spPr>
          <a:xfrm>
            <a:off x="843698" y="5116456"/>
            <a:ext cx="403999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準備合適的輸入</a:t>
            </a:r>
            <a:endParaRPr lang="en-US" altLang="zh-TW" sz="24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2D8049B-BCBF-F9AE-A735-831FC1D4CA93}"/>
                  </a:ext>
                </a:extLst>
              </p:cNvPr>
              <p:cNvSpPr txBox="1"/>
              <p:nvPr/>
            </p:nvSpPr>
            <p:spPr>
              <a:xfrm>
                <a:off x="6888046" y="745996"/>
                <a:ext cx="4702035"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改變 </a:t>
                </a:r>
                <a14:m>
                  <m:oMath xmlns:m="http://schemas.openxmlformats.org/officeDocument/2006/math">
                    <m:r>
                      <a:rPr lang="en-US" altLang="zh-TW" sz="2400" i="1">
                        <a:solidFill>
                          <a:prstClr val="black"/>
                        </a:solidFill>
                        <a:latin typeface="Cambria Math" panose="02040503050406030204" pitchFamily="18" charset="0"/>
                      </a:rPr>
                      <m:t>𝑓</m:t>
                    </m:r>
                  </m:oMath>
                </a14:m>
                <a:r>
                  <a:rPr lang="zh-TW" altLang="en-US" sz="2400" dirty="0">
                    <a:solidFill>
                      <a:prstClr val="black"/>
                    </a:solidFill>
                    <a:latin typeface="Calibri" panose="020F0502020204030204"/>
                  </a:rPr>
                  <a:t> </a:t>
                </a:r>
                <a:r>
                  <a:rPr lang="zh-TW" altLang="en-US" sz="2400" dirty="0">
                    <a:latin typeface="微軟正黑體" panose="020B0604030504040204" pitchFamily="34" charset="-120"/>
                    <a:ea typeface="微軟正黑體" panose="020B0604030504040204" pitchFamily="34" charset="-120"/>
                  </a:rPr>
                  <a:t>中的參數叫做「訓練」</a:t>
                </a:r>
                <a:r>
                  <a:rPr lang="en-US" altLang="zh-TW" sz="2400" dirty="0">
                    <a:latin typeface="微軟正黑體" panose="020B0604030504040204" pitchFamily="34" charset="-120"/>
                    <a:ea typeface="微軟正黑體" panose="020B0604030504040204" pitchFamily="34" charset="-120"/>
                  </a:rPr>
                  <a:t>(Training)</a:t>
                </a:r>
                <a:r>
                  <a:rPr lang="zh-TW" altLang="en-US" sz="2400" dirty="0">
                    <a:latin typeface="微軟正黑體" panose="020B0604030504040204" pitchFamily="34" charset="-120"/>
                    <a:ea typeface="微軟正黑體" panose="020B0604030504040204" pitchFamily="34" charset="-120"/>
                  </a:rPr>
                  <a:t> 或「學習」 </a:t>
                </a:r>
                <a:r>
                  <a:rPr lang="en-US" altLang="zh-TW" sz="2400" dirty="0">
                    <a:latin typeface="微軟正黑體" panose="020B0604030504040204" pitchFamily="34" charset="-120"/>
                    <a:ea typeface="微軟正黑體" panose="020B0604030504040204" pitchFamily="34" charset="-120"/>
                  </a:rPr>
                  <a:t>(Learning)</a:t>
                </a:r>
                <a:endParaRPr lang="zh-TW" altLang="en-US" sz="2400" dirty="0">
                  <a:latin typeface="微軟正黑體" panose="020B0604030504040204" pitchFamily="34" charset="-120"/>
                  <a:ea typeface="微軟正黑體" panose="020B0604030504040204" pitchFamily="34" charset="-120"/>
                </a:endParaRPr>
              </a:p>
            </p:txBody>
          </p:sp>
        </mc:Choice>
        <mc:Fallback xmlns="">
          <p:sp>
            <p:nvSpPr>
              <p:cNvPr id="3" name="文字方塊 2">
                <a:extLst>
                  <a:ext uri="{FF2B5EF4-FFF2-40B4-BE49-F238E27FC236}">
                    <a16:creationId xmlns:a16="http://schemas.microsoft.com/office/drawing/2014/main" id="{A2D8049B-BCBF-F9AE-A735-831FC1D4CA93}"/>
                  </a:ext>
                </a:extLst>
              </p:cNvPr>
              <p:cNvSpPr txBox="1">
                <a:spLocks noRot="1" noChangeAspect="1" noMove="1" noResize="1" noEditPoints="1" noAdjustHandles="1" noChangeArrowheads="1" noChangeShapeType="1" noTextEdit="1"/>
              </p:cNvSpPr>
              <p:nvPr/>
            </p:nvSpPr>
            <p:spPr>
              <a:xfrm>
                <a:off x="6888046" y="745996"/>
                <a:ext cx="4702035" cy="830997"/>
              </a:xfrm>
              <a:prstGeom prst="rect">
                <a:avLst/>
              </a:prstGeom>
              <a:blipFill>
                <a:blip r:embed="rId5"/>
                <a:stretch>
                  <a:fillRect l="-2075" t="-6569" r="-649" b="-16058"/>
                </a:stretch>
              </a:blipFill>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0A7285DA-7917-15A7-CAFC-39B7F1983973}"/>
              </a:ext>
            </a:extLst>
          </p:cNvPr>
          <p:cNvCxnSpPr>
            <a:cxnSpLocks/>
          </p:cNvCxnSpPr>
          <p:nvPr/>
        </p:nvCxnSpPr>
        <p:spPr>
          <a:xfrm flipH="1">
            <a:off x="6351663" y="1625424"/>
            <a:ext cx="536383" cy="533399"/>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5" name="文字方塊 4">
            <a:extLst>
              <a:ext uri="{FF2B5EF4-FFF2-40B4-BE49-F238E27FC236}">
                <a16:creationId xmlns:a16="http://schemas.microsoft.com/office/drawing/2014/main" id="{6B54196E-42C8-5D28-5C35-3350464C4B46}"/>
              </a:ext>
            </a:extLst>
          </p:cNvPr>
          <p:cNvSpPr txBox="1"/>
          <p:nvPr/>
        </p:nvSpPr>
        <p:spPr>
          <a:xfrm>
            <a:off x="8637144" y="1632492"/>
            <a:ext cx="2952937"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第五講後才會提到</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0CEBAC88-6217-24AC-139F-13B30BE62893}"/>
              </a:ext>
            </a:extLst>
          </p:cNvPr>
          <p:cNvSpPr txBox="1"/>
          <p:nvPr/>
        </p:nvSpPr>
        <p:spPr>
          <a:xfrm>
            <a:off x="3971758" y="5545187"/>
            <a:ext cx="4798719" cy="461664"/>
          </a:xfrm>
          <a:prstGeom prst="rect">
            <a:avLst/>
          </a:prstGeom>
          <a:noFill/>
        </p:spPr>
        <p:txBody>
          <a:bodyPr wrap="square">
            <a:spAutoFit/>
          </a:bodyPr>
          <a:lstStyle/>
          <a:p>
            <a:pPr algn="ct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就算有問題你也改不了</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p>
        </p:txBody>
      </p:sp>
      <p:sp>
        <p:nvSpPr>
          <p:cNvPr id="9" name="文字方塊 8">
            <a:extLst>
              <a:ext uri="{FF2B5EF4-FFF2-40B4-BE49-F238E27FC236}">
                <a16:creationId xmlns:a16="http://schemas.microsoft.com/office/drawing/2014/main" id="{AC7E0834-0BF3-405C-11BF-892CF6809423}"/>
              </a:ext>
            </a:extLst>
          </p:cNvPr>
          <p:cNvSpPr txBox="1"/>
          <p:nvPr/>
        </p:nvSpPr>
        <p:spPr>
          <a:xfrm>
            <a:off x="1045080" y="5519756"/>
            <a:ext cx="3484022" cy="461665"/>
          </a:xfrm>
          <a:prstGeom prst="rect">
            <a:avLst/>
          </a:prstGeom>
          <a:noFill/>
        </p:spPr>
        <p:txBody>
          <a:bodyPr wrap="square">
            <a:spAutoFit/>
          </a:bodyPr>
          <a:lstStyle/>
          <a:p>
            <a:pPr algn="ct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這是每個人都可以做的</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45293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7" grpId="0"/>
      <p:bldP spid="38" grpId="0"/>
      <p:bldP spid="39" grpId="0"/>
      <p:bldP spid="44" grpId="0"/>
      <p:bldP spid="45" grpId="0"/>
      <p:bldP spid="3" grpId="0"/>
      <p:bldP spid="5" grpId="0"/>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47A1A69-3054-2ECD-0BFE-633D57A7CA25}"/>
              </a:ext>
            </a:extLst>
          </p:cNvPr>
          <p:cNvSpPr txBox="1"/>
          <p:nvPr/>
        </p:nvSpPr>
        <p:spPr>
          <a:xfrm>
            <a:off x="360738" y="890468"/>
            <a:ext cx="3802488"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4o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開啟</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使用搜尋引擎的功能</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p:txBody>
      </p:sp>
      <p:pic>
        <p:nvPicPr>
          <p:cNvPr id="3" name="圖片 2">
            <a:extLst>
              <a:ext uri="{FF2B5EF4-FFF2-40B4-BE49-F238E27FC236}">
                <a16:creationId xmlns:a16="http://schemas.microsoft.com/office/drawing/2014/main" id="{C9BF8095-E806-974C-6506-1A95FC7F05CB}"/>
              </a:ext>
            </a:extLst>
          </p:cNvPr>
          <p:cNvPicPr>
            <a:picLocks noChangeAspect="1"/>
          </p:cNvPicPr>
          <p:nvPr/>
        </p:nvPicPr>
        <p:blipFill>
          <a:blip r:embed="rId2"/>
          <a:stretch>
            <a:fillRect/>
          </a:stretch>
        </p:blipFill>
        <p:spPr>
          <a:xfrm>
            <a:off x="4168152" y="408632"/>
            <a:ext cx="7672904" cy="1287286"/>
          </a:xfrm>
          <a:prstGeom prst="rect">
            <a:avLst/>
          </a:prstGeom>
        </p:spPr>
      </p:pic>
      <p:sp>
        <p:nvSpPr>
          <p:cNvPr id="7" name="文字方塊 6">
            <a:extLst>
              <a:ext uri="{FF2B5EF4-FFF2-40B4-BE49-F238E27FC236}">
                <a16:creationId xmlns:a16="http://schemas.microsoft.com/office/drawing/2014/main" id="{07CA97CA-B0E7-2BE0-26FC-90219AEF9B26}"/>
              </a:ext>
            </a:extLst>
          </p:cNvPr>
          <p:cNvSpPr txBox="1"/>
          <p:nvPr/>
        </p:nvSpPr>
        <p:spPr>
          <a:xfrm>
            <a:off x="360738" y="85466"/>
            <a:ext cx="101645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https://chatgpt.com/share/688f1941-68c8-8010-b1f0-5dd30a5af184</a:t>
            </a:r>
          </a:p>
        </p:txBody>
      </p:sp>
      <p:pic>
        <p:nvPicPr>
          <p:cNvPr id="11" name="圖片 10">
            <a:extLst>
              <a:ext uri="{FF2B5EF4-FFF2-40B4-BE49-F238E27FC236}">
                <a16:creationId xmlns:a16="http://schemas.microsoft.com/office/drawing/2014/main" id="{4B1125B6-9383-70A8-1A5A-E6E9B35A539C}"/>
              </a:ext>
            </a:extLst>
          </p:cNvPr>
          <p:cNvPicPr>
            <a:picLocks noChangeAspect="1"/>
          </p:cNvPicPr>
          <p:nvPr/>
        </p:nvPicPr>
        <p:blipFill>
          <a:blip r:embed="rId3"/>
          <a:stretch>
            <a:fillRect/>
          </a:stretch>
        </p:blipFill>
        <p:spPr>
          <a:xfrm>
            <a:off x="360738" y="1849358"/>
            <a:ext cx="8469660" cy="4430284"/>
          </a:xfrm>
          <a:prstGeom prst="rect">
            <a:avLst/>
          </a:prstGeom>
        </p:spPr>
      </p:pic>
      <p:pic>
        <p:nvPicPr>
          <p:cNvPr id="13" name="圖片 12">
            <a:extLst>
              <a:ext uri="{FF2B5EF4-FFF2-40B4-BE49-F238E27FC236}">
                <a16:creationId xmlns:a16="http://schemas.microsoft.com/office/drawing/2014/main" id="{713134E7-D156-532A-B691-ABDF104D7AB4}"/>
              </a:ext>
            </a:extLst>
          </p:cNvPr>
          <p:cNvPicPr>
            <a:picLocks noChangeAspect="1"/>
          </p:cNvPicPr>
          <p:nvPr/>
        </p:nvPicPr>
        <p:blipFill>
          <a:blip r:embed="rId4"/>
          <a:stretch>
            <a:fillRect/>
          </a:stretch>
        </p:blipFill>
        <p:spPr>
          <a:xfrm>
            <a:off x="3296921" y="2444002"/>
            <a:ext cx="8895079" cy="4413998"/>
          </a:xfrm>
          <a:prstGeom prst="rect">
            <a:avLst/>
          </a:prstGeom>
        </p:spPr>
      </p:pic>
      <p:sp>
        <p:nvSpPr>
          <p:cNvPr id="14" name="矩形: 圓角 13">
            <a:extLst>
              <a:ext uri="{FF2B5EF4-FFF2-40B4-BE49-F238E27FC236}">
                <a16:creationId xmlns:a16="http://schemas.microsoft.com/office/drawing/2014/main" id="{2941B404-654A-3670-1157-E7F6A1D4FC1D}"/>
              </a:ext>
            </a:extLst>
          </p:cNvPr>
          <p:cNvSpPr/>
          <p:nvPr/>
        </p:nvSpPr>
        <p:spPr>
          <a:xfrm>
            <a:off x="4847771" y="2902857"/>
            <a:ext cx="1886858" cy="3483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3016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757EF-E75C-8076-947F-50421A2DAF69}"/>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Tool Use</a:t>
            </a:r>
            <a:endParaRPr lang="zh-TW" altLang="en-US" dirty="0">
              <a:latin typeface="微軟正黑體" panose="020B0604030504040204" pitchFamily="34" charset="-120"/>
              <a:ea typeface="微軟正黑體" panose="020B0604030504040204" pitchFamily="34" charset="-120"/>
            </a:endParaRPr>
          </a:p>
        </p:txBody>
      </p:sp>
      <p:pic>
        <p:nvPicPr>
          <p:cNvPr id="1028" name="Picture 4">
            <a:extLst>
              <a:ext uri="{FF2B5EF4-FFF2-40B4-BE49-F238E27FC236}">
                <a16:creationId xmlns:a16="http://schemas.microsoft.com/office/drawing/2014/main" id="{2D17043B-6C3A-7A98-543A-18C1BC01C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683" y="1529448"/>
            <a:ext cx="995920" cy="99592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D2DC769-7ED4-4CAC-72E7-A4C15067C044}"/>
              </a:ext>
            </a:extLst>
          </p:cNvPr>
          <p:cNvSpPr txBox="1"/>
          <p:nvPr/>
        </p:nvSpPr>
        <p:spPr>
          <a:xfrm>
            <a:off x="1396110" y="4257017"/>
            <a:ext cx="18097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Gmail</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0F8B0B50-D7F2-102E-F9A5-6A2F5AE236E8}"/>
              </a:ext>
            </a:extLst>
          </p:cNvPr>
          <p:cNvSpPr txBox="1"/>
          <p:nvPr/>
        </p:nvSpPr>
        <p:spPr>
          <a:xfrm>
            <a:off x="907280" y="2525368"/>
            <a:ext cx="275272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Search </a:t>
            </a:r>
          </a:p>
        </p:txBody>
      </p:sp>
      <p:sp>
        <p:nvSpPr>
          <p:cNvPr id="6" name="文字方塊 5">
            <a:extLst>
              <a:ext uri="{FF2B5EF4-FFF2-40B4-BE49-F238E27FC236}">
                <a16:creationId xmlns:a16="http://schemas.microsoft.com/office/drawing/2014/main" id="{A7443399-13B9-0E88-7D4D-F8386F2AA3E3}"/>
              </a:ext>
            </a:extLst>
          </p:cNvPr>
          <p:cNvSpPr txBox="1"/>
          <p:nvPr/>
        </p:nvSpPr>
        <p:spPr>
          <a:xfrm>
            <a:off x="1148171" y="6043386"/>
            <a:ext cx="230562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Calendar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362" name="Picture 2" descr="undefined">
            <a:extLst>
              <a:ext uri="{FF2B5EF4-FFF2-40B4-BE49-F238E27FC236}">
                <a16:creationId xmlns:a16="http://schemas.microsoft.com/office/drawing/2014/main" id="{008CB460-D788-A668-0193-0ADF4E04E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847" y="3220981"/>
            <a:ext cx="1294277" cy="97070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Google-Calendar_Product">
            <a:extLst>
              <a:ext uri="{FF2B5EF4-FFF2-40B4-BE49-F238E27FC236}">
                <a16:creationId xmlns:a16="http://schemas.microsoft.com/office/drawing/2014/main" id="{AE6350C9-AA86-FE88-2BF4-48C7CD23CB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847" y="4845565"/>
            <a:ext cx="1294277" cy="1294277"/>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a:extLst>
              <a:ext uri="{FF2B5EF4-FFF2-40B4-BE49-F238E27FC236}">
                <a16:creationId xmlns:a16="http://schemas.microsoft.com/office/drawing/2014/main" id="{EF6A295D-5B6B-C23A-6B90-47C920462446}"/>
              </a:ext>
            </a:extLst>
          </p:cNvPr>
          <p:cNvPicPr>
            <a:picLocks noChangeAspect="1"/>
          </p:cNvPicPr>
          <p:nvPr/>
        </p:nvPicPr>
        <p:blipFill>
          <a:blip r:embed="rId6"/>
          <a:stretch>
            <a:fillRect/>
          </a:stretch>
        </p:blipFill>
        <p:spPr>
          <a:xfrm>
            <a:off x="3669830" y="1529448"/>
            <a:ext cx="7936807" cy="4820576"/>
          </a:xfrm>
          <a:prstGeom prst="rect">
            <a:avLst/>
          </a:prstGeom>
        </p:spPr>
      </p:pic>
      <p:sp>
        <p:nvSpPr>
          <p:cNvPr id="3" name="文字方塊 2">
            <a:extLst>
              <a:ext uri="{FF2B5EF4-FFF2-40B4-BE49-F238E27FC236}">
                <a16:creationId xmlns:a16="http://schemas.microsoft.com/office/drawing/2014/main" id="{632973C1-1D68-53D7-4F9A-B8119E034934}"/>
              </a:ext>
            </a:extLst>
          </p:cNvPr>
          <p:cNvSpPr txBox="1"/>
          <p:nvPr/>
        </p:nvSpPr>
        <p:spPr>
          <a:xfrm>
            <a:off x="9202444" y="1027906"/>
            <a:ext cx="2367387" cy="523220"/>
          </a:xfrm>
          <a:prstGeom prst="rect">
            <a:avLst/>
          </a:prstGeom>
          <a:noFill/>
        </p:spPr>
        <p:txBody>
          <a:bodyPr wrap="square" rtlCol="0">
            <a:spAutoFit/>
          </a:bodyPr>
          <a:lstStyle/>
          <a:p>
            <a:pPr algn="r"/>
            <a:r>
              <a:rPr lang="en-US" altLang="zh-TW" sz="2800" dirty="0"/>
              <a:t>Gemini</a:t>
            </a:r>
            <a:endParaRPr lang="zh-TW" altLang="en-US" sz="2800" dirty="0"/>
          </a:p>
        </p:txBody>
      </p:sp>
    </p:spTree>
    <p:extLst>
      <p:ext uri="{BB962C8B-B14F-4D97-AF65-F5344CB8AC3E}">
        <p14:creationId xmlns:p14="http://schemas.microsoft.com/office/powerpoint/2010/main" val="37893109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BC7569-6386-9277-E614-25FDB5AFDDE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Tool Use</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226C64C1-8E90-A1D8-DCEB-A8D7A58DF0A9}"/>
              </a:ext>
            </a:extLst>
          </p:cNvPr>
          <p:cNvSpPr txBox="1"/>
          <p:nvPr/>
        </p:nvSpPr>
        <p:spPr>
          <a:xfrm>
            <a:off x="1428750" y="1502525"/>
            <a:ext cx="78105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如果遇到根據你的知識無法回答的問題，使用工具</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把使用工具的指令放在 &lt;tool&gt; 和 &lt;/tool&gt; 中間，使用完工具後你會得到輸出，放在 &lt;output&gt; 和 &lt;/output&gt; 中間</a:t>
            </a:r>
          </a:p>
        </p:txBody>
      </p:sp>
      <p:sp>
        <p:nvSpPr>
          <p:cNvPr id="7" name="矩形: 圓角 6">
            <a:extLst>
              <a:ext uri="{FF2B5EF4-FFF2-40B4-BE49-F238E27FC236}">
                <a16:creationId xmlns:a16="http://schemas.microsoft.com/office/drawing/2014/main" id="{664E3075-19B5-BAE3-079C-32F74FD6377C}"/>
              </a:ext>
            </a:extLst>
          </p:cNvPr>
          <p:cNvSpPr/>
          <p:nvPr/>
        </p:nvSpPr>
        <p:spPr>
          <a:xfrm>
            <a:off x="4943475" y="4822997"/>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9" name="文字方塊 8">
            <a:extLst>
              <a:ext uri="{FF2B5EF4-FFF2-40B4-BE49-F238E27FC236}">
                <a16:creationId xmlns:a16="http://schemas.microsoft.com/office/drawing/2014/main" id="{1BAA55F7-E146-2C61-24F7-F0F49E2489A0}"/>
              </a:ext>
            </a:extLst>
          </p:cNvPr>
          <p:cNvSpPr txBox="1"/>
          <p:nvPr/>
        </p:nvSpPr>
        <p:spPr>
          <a:xfrm>
            <a:off x="1466851" y="2836322"/>
            <a:ext cx="81534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現在你可以使用的工具如下：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查詢某地、某時溫度的函式 Temperature(location, time)，使用範例：Temperature('台北', '2025.02.22 14:26') </a:t>
            </a:r>
          </a:p>
        </p:txBody>
      </p:sp>
      <p:sp>
        <p:nvSpPr>
          <p:cNvPr id="11" name="文字方塊 10">
            <a:extLst>
              <a:ext uri="{FF2B5EF4-FFF2-40B4-BE49-F238E27FC236}">
                <a16:creationId xmlns:a16="http://schemas.microsoft.com/office/drawing/2014/main" id="{7507F1AE-394F-4879-516F-CCC88E104099}"/>
              </a:ext>
            </a:extLst>
          </p:cNvPr>
          <p:cNvSpPr txBox="1"/>
          <p:nvPr/>
        </p:nvSpPr>
        <p:spPr>
          <a:xfrm>
            <a:off x="1485900" y="3950212"/>
            <a:ext cx="76771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2025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年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日那天下午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，高雄氣溫如何</a:t>
            </a:r>
          </a:p>
        </p:txBody>
      </p:sp>
      <p:cxnSp>
        <p:nvCxnSpPr>
          <p:cNvPr id="15" name="直線單箭頭接點 14">
            <a:extLst>
              <a:ext uri="{FF2B5EF4-FFF2-40B4-BE49-F238E27FC236}">
                <a16:creationId xmlns:a16="http://schemas.microsoft.com/office/drawing/2014/main" id="{A77A76C1-84E1-6BC9-7B22-C6BD63328F31}"/>
              </a:ext>
            </a:extLst>
          </p:cNvPr>
          <p:cNvCxnSpPr>
            <a:cxnSpLocks/>
            <a:stCxn id="7" idx="2"/>
          </p:cNvCxnSpPr>
          <p:nvPr/>
        </p:nvCxnSpPr>
        <p:spPr>
          <a:xfrm flipH="1">
            <a:off x="5557837" y="5741459"/>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8C34FAB-BACA-8A16-22BB-8A5B43FC61D9}"/>
              </a:ext>
            </a:extLst>
          </p:cNvPr>
          <p:cNvCxnSpPr/>
          <p:nvPr/>
        </p:nvCxnSpPr>
        <p:spPr>
          <a:xfrm flipH="1">
            <a:off x="5567361" y="439199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E64CA04-0E4F-0741-3AD8-72292D741AE6}"/>
              </a:ext>
            </a:extLst>
          </p:cNvPr>
          <p:cNvSpPr txBox="1"/>
          <p:nvPr/>
        </p:nvSpPr>
        <p:spPr>
          <a:xfrm>
            <a:off x="9268278" y="1712326"/>
            <a:ext cx="15435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如何使用所有工具</a:t>
            </a:r>
          </a:p>
        </p:txBody>
      </p:sp>
      <p:sp>
        <p:nvSpPr>
          <p:cNvPr id="20" name="文字方塊 19">
            <a:extLst>
              <a:ext uri="{FF2B5EF4-FFF2-40B4-BE49-F238E27FC236}">
                <a16:creationId xmlns:a16="http://schemas.microsoft.com/office/drawing/2014/main" id="{2378610F-610E-A125-CE51-9FD039E82B50}"/>
              </a:ext>
            </a:extLst>
          </p:cNvPr>
          <p:cNvSpPr txBox="1"/>
          <p:nvPr/>
        </p:nvSpPr>
        <p:spPr>
          <a:xfrm>
            <a:off x="9306379" y="2818281"/>
            <a:ext cx="15435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特定工具使用方式</a:t>
            </a:r>
          </a:p>
        </p:txBody>
      </p:sp>
      <p:sp>
        <p:nvSpPr>
          <p:cNvPr id="21" name="文字方塊 20">
            <a:extLst>
              <a:ext uri="{FF2B5EF4-FFF2-40B4-BE49-F238E27FC236}">
                <a16:creationId xmlns:a16="http://schemas.microsoft.com/office/drawing/2014/main" id="{4D12AD15-1365-02F7-658E-F4DB5021A8A0}"/>
              </a:ext>
            </a:extLst>
          </p:cNvPr>
          <p:cNvSpPr txBox="1"/>
          <p:nvPr/>
        </p:nvSpPr>
        <p:spPr>
          <a:xfrm>
            <a:off x="6624640" y="3912112"/>
            <a:ext cx="22188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User Prompt</a:t>
            </a:r>
            <a:endParaRPr kumimoji="0" lang="zh-TW" altLang="en-US"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48EF1713-EDE7-BA2C-D6BF-4981EA47D04B}"/>
              </a:ext>
            </a:extLst>
          </p:cNvPr>
          <p:cNvSpPr/>
          <p:nvPr/>
        </p:nvSpPr>
        <p:spPr>
          <a:xfrm>
            <a:off x="1428750" y="1533913"/>
            <a:ext cx="7810500" cy="1139351"/>
          </a:xfrm>
          <a:prstGeom prst="roundRect">
            <a:avLst>
              <a:gd name="adj" fmla="val 10097"/>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5A481B33-2692-9CF9-2D87-9728FE35B11D}"/>
              </a:ext>
            </a:extLst>
          </p:cNvPr>
          <p:cNvSpPr/>
          <p:nvPr/>
        </p:nvSpPr>
        <p:spPr>
          <a:xfrm>
            <a:off x="1428750" y="2818281"/>
            <a:ext cx="7810500" cy="937804"/>
          </a:xfrm>
          <a:prstGeom prst="roundRect">
            <a:avLst>
              <a:gd name="adj" fmla="val 10097"/>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E94A042F-CB91-F074-8860-024A0EA9AB79}"/>
              </a:ext>
            </a:extLst>
          </p:cNvPr>
          <p:cNvSpPr/>
          <p:nvPr/>
        </p:nvSpPr>
        <p:spPr>
          <a:xfrm>
            <a:off x="1333499" y="3951215"/>
            <a:ext cx="5295891"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FFC7318F-0605-119F-F63C-1BFF77280413}"/>
              </a:ext>
            </a:extLst>
          </p:cNvPr>
          <p:cNvSpPr/>
          <p:nvPr/>
        </p:nvSpPr>
        <p:spPr>
          <a:xfrm>
            <a:off x="1143002" y="1429615"/>
            <a:ext cx="9706882" cy="3025927"/>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03C4D308-46CF-09BE-F9B3-0936221D34B7}"/>
              </a:ext>
            </a:extLst>
          </p:cNvPr>
          <p:cNvSpPr txBox="1"/>
          <p:nvPr/>
        </p:nvSpPr>
        <p:spPr>
          <a:xfrm>
            <a:off x="6834412" y="6077376"/>
            <a:ext cx="5171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這就是一串文字，無法真的呼叫</a:t>
            </a:r>
            <a:r>
              <a:rPr lang="zh-TW" altLang="en-US" sz="2400" b="1" dirty="0">
                <a:solidFill>
                  <a:srgbClr val="0000FF"/>
                </a:solidFill>
                <a:latin typeface="微軟正黑體" panose="020B0604030504040204" pitchFamily="34" charset="-120"/>
                <a:ea typeface="微軟正黑體" panose="020B0604030504040204" pitchFamily="34" charset="-120"/>
              </a:rPr>
              <a:t>工具</a:t>
            </a:r>
            <a:endParaRPr kumimoji="0" lang="zh-TW" altLang="en-US"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30" name="文字方塊 29">
            <a:extLst>
              <a:ext uri="{FF2B5EF4-FFF2-40B4-BE49-F238E27FC236}">
                <a16:creationId xmlns:a16="http://schemas.microsoft.com/office/drawing/2014/main" id="{B0038FE9-A6B4-D35B-CF96-F40BD9B8A8F0}"/>
              </a:ext>
            </a:extLst>
          </p:cNvPr>
          <p:cNvSpPr txBox="1"/>
          <p:nvPr/>
        </p:nvSpPr>
        <p:spPr>
          <a:xfrm>
            <a:off x="1695450" y="6123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&lt;tool&gt;Temperature('</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高雄</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'2025.03.10 14:00')&lt;/tool&gt;</a:t>
            </a:r>
          </a:p>
        </p:txBody>
      </p:sp>
      <p:sp>
        <p:nvSpPr>
          <p:cNvPr id="31" name="文字方塊 30">
            <a:extLst>
              <a:ext uri="{FF2B5EF4-FFF2-40B4-BE49-F238E27FC236}">
                <a16:creationId xmlns:a16="http://schemas.microsoft.com/office/drawing/2014/main" id="{17AA6E72-BAA2-FC47-2912-2957093C6871}"/>
              </a:ext>
            </a:extLst>
          </p:cNvPr>
          <p:cNvSpPr txBox="1"/>
          <p:nvPr/>
        </p:nvSpPr>
        <p:spPr>
          <a:xfrm>
            <a:off x="6215569" y="5119810"/>
            <a:ext cx="31517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gpt-4o-mini</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91E184F-745D-6D3A-D1C7-5B67DD25E696}"/>
              </a:ext>
            </a:extLst>
          </p:cNvPr>
          <p:cNvSpPr txBox="1"/>
          <p:nvPr/>
        </p:nvSpPr>
        <p:spPr>
          <a:xfrm>
            <a:off x="6739161" y="95855"/>
            <a:ext cx="55673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使用工具的方法很多，這邊是只是一個通用的方法</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388965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9" grpId="0"/>
      <p:bldP spid="20" grpId="0"/>
      <p:bldP spid="21" grpId="0"/>
      <p:bldP spid="23" grpId="0" animBg="1"/>
      <p:bldP spid="24" grpId="0" animBg="1"/>
      <p:bldP spid="25" grpId="0" animBg="1"/>
      <p:bldP spid="26" grpId="0" animBg="1"/>
      <p:bldP spid="28"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24D6C-C3BF-3E98-B223-59A00F500007}"/>
            </a:ext>
          </a:extLst>
        </p:cNvPr>
        <p:cNvGrpSpPr/>
        <p:nvPr/>
      </p:nvGrpSpPr>
      <p:grpSpPr>
        <a:xfrm>
          <a:off x="0" y="0"/>
          <a:ext cx="0" cy="0"/>
          <a:chOff x="0" y="0"/>
          <a:chExt cx="0" cy="0"/>
        </a:xfrm>
      </p:grpSpPr>
      <p:sp>
        <p:nvSpPr>
          <p:cNvPr id="38" name="矩形: 圓角 37">
            <a:extLst>
              <a:ext uri="{FF2B5EF4-FFF2-40B4-BE49-F238E27FC236}">
                <a16:creationId xmlns:a16="http://schemas.microsoft.com/office/drawing/2014/main" id="{37FBE6BE-4BD6-7BAF-A638-9191EB533D83}"/>
              </a:ext>
            </a:extLst>
          </p:cNvPr>
          <p:cNvSpPr/>
          <p:nvPr/>
        </p:nvSpPr>
        <p:spPr>
          <a:xfrm>
            <a:off x="6796413" y="4166382"/>
            <a:ext cx="3060824" cy="365465"/>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矩形: 圓角 36">
            <a:extLst>
              <a:ext uri="{FF2B5EF4-FFF2-40B4-BE49-F238E27FC236}">
                <a16:creationId xmlns:a16="http://schemas.microsoft.com/office/drawing/2014/main" id="{C2971EEC-D9CE-8ABD-78A0-B8FB1604CB26}"/>
              </a:ext>
            </a:extLst>
          </p:cNvPr>
          <p:cNvSpPr/>
          <p:nvPr/>
        </p:nvSpPr>
        <p:spPr>
          <a:xfrm>
            <a:off x="1618880" y="4176513"/>
            <a:ext cx="5155433" cy="365465"/>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標題 1">
            <a:extLst>
              <a:ext uri="{FF2B5EF4-FFF2-40B4-BE49-F238E27FC236}">
                <a16:creationId xmlns:a16="http://schemas.microsoft.com/office/drawing/2014/main" id="{3066A376-E662-CD36-9A06-C09BE92F62F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Tool Use</a:t>
            </a:r>
            <a:endParaRPr lang="zh-TW" altLang="en-US" dirty="0"/>
          </a:p>
        </p:txBody>
      </p:sp>
      <p:sp>
        <p:nvSpPr>
          <p:cNvPr id="7" name="矩形: 圓角 6">
            <a:extLst>
              <a:ext uri="{FF2B5EF4-FFF2-40B4-BE49-F238E27FC236}">
                <a16:creationId xmlns:a16="http://schemas.microsoft.com/office/drawing/2014/main" id="{E5FD97BE-6204-D20E-6E43-8337258D8331}"/>
              </a:ext>
            </a:extLst>
          </p:cNvPr>
          <p:cNvSpPr/>
          <p:nvPr/>
        </p:nvSpPr>
        <p:spPr>
          <a:xfrm>
            <a:off x="4943475" y="2841797"/>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11" name="文字方塊 10">
            <a:extLst>
              <a:ext uri="{FF2B5EF4-FFF2-40B4-BE49-F238E27FC236}">
                <a16:creationId xmlns:a16="http://schemas.microsoft.com/office/drawing/2014/main" id="{AF056717-55DB-E187-1856-4270E388436A}"/>
              </a:ext>
            </a:extLst>
          </p:cNvPr>
          <p:cNvSpPr txBox="1"/>
          <p:nvPr/>
        </p:nvSpPr>
        <p:spPr>
          <a:xfrm>
            <a:off x="1485900" y="1969012"/>
            <a:ext cx="76771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2025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年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日那天下午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，高雄氣溫如何</a:t>
            </a:r>
          </a:p>
        </p:txBody>
      </p:sp>
      <p:sp>
        <p:nvSpPr>
          <p:cNvPr id="13" name="文字方塊 12">
            <a:extLst>
              <a:ext uri="{FF2B5EF4-FFF2-40B4-BE49-F238E27FC236}">
                <a16:creationId xmlns:a16="http://schemas.microsoft.com/office/drawing/2014/main" id="{79487B0C-45E0-B2D7-1320-CBBE5596CB58}"/>
              </a:ext>
            </a:extLst>
          </p:cNvPr>
          <p:cNvSpPr txBox="1"/>
          <p:nvPr/>
        </p:nvSpPr>
        <p:spPr>
          <a:xfrm>
            <a:off x="1695450" y="41423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&lt;tool&gt;Temperature('</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高雄</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'2025.03.10 14:00')&lt;/tool&gt;</a:t>
            </a:r>
          </a:p>
        </p:txBody>
      </p:sp>
      <p:cxnSp>
        <p:nvCxnSpPr>
          <p:cNvPr id="15" name="直線單箭頭接點 14">
            <a:extLst>
              <a:ext uri="{FF2B5EF4-FFF2-40B4-BE49-F238E27FC236}">
                <a16:creationId xmlns:a16="http://schemas.microsoft.com/office/drawing/2014/main" id="{D840A760-8CE3-8AE1-4C37-D958DEC4FF89}"/>
              </a:ext>
            </a:extLst>
          </p:cNvPr>
          <p:cNvCxnSpPr>
            <a:cxnSpLocks/>
            <a:stCxn id="7" idx="2"/>
          </p:cNvCxnSpPr>
          <p:nvPr/>
        </p:nvCxnSpPr>
        <p:spPr>
          <a:xfrm flipH="1">
            <a:off x="5557837" y="3760259"/>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4CB6BB9-D196-3569-6A15-D0FFE12F979B}"/>
              </a:ext>
            </a:extLst>
          </p:cNvPr>
          <p:cNvCxnSpPr/>
          <p:nvPr/>
        </p:nvCxnSpPr>
        <p:spPr>
          <a:xfrm flipH="1">
            <a:off x="5567361" y="241079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08CC815D-8E7E-C9CC-A4BC-CD89D354BD4D}"/>
              </a:ext>
            </a:extLst>
          </p:cNvPr>
          <p:cNvSpPr txBox="1"/>
          <p:nvPr/>
        </p:nvSpPr>
        <p:spPr>
          <a:xfrm>
            <a:off x="6624640" y="1930912"/>
            <a:ext cx="22188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User Prompt</a:t>
            </a:r>
            <a:endParaRPr kumimoji="0" lang="zh-TW" altLang="en-US"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D188C6BD-955D-0092-D68E-FE61B8F86F57}"/>
              </a:ext>
            </a:extLst>
          </p:cNvPr>
          <p:cNvSpPr txBox="1"/>
          <p:nvPr/>
        </p:nvSpPr>
        <p:spPr>
          <a:xfrm>
            <a:off x="6624640" y="1371337"/>
            <a:ext cx="28357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Tool Use</a:t>
            </a:r>
            <a:endParaRPr kumimoji="0" lang="zh-TW" altLang="en-US" sz="2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CD85762E-1792-19CE-E50C-8F4070AC5EBB}"/>
              </a:ext>
            </a:extLst>
          </p:cNvPr>
          <p:cNvSpPr/>
          <p:nvPr/>
        </p:nvSpPr>
        <p:spPr>
          <a:xfrm>
            <a:off x="1333499" y="1970015"/>
            <a:ext cx="5295891"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DD16A9E2-6E2C-5DF2-A3FB-DBDD24C1D150}"/>
              </a:ext>
            </a:extLst>
          </p:cNvPr>
          <p:cNvSpPr/>
          <p:nvPr/>
        </p:nvSpPr>
        <p:spPr>
          <a:xfrm>
            <a:off x="1333501" y="1371337"/>
            <a:ext cx="5291140" cy="461665"/>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FFD894B2-CCB5-FFC6-FF8C-71137BBB3255}"/>
              </a:ext>
            </a:extLst>
          </p:cNvPr>
          <p:cNvSpPr txBox="1"/>
          <p:nvPr/>
        </p:nvSpPr>
        <p:spPr>
          <a:xfrm>
            <a:off x="1490435" y="1405538"/>
            <a:ext cx="5011965" cy="369332"/>
          </a:xfrm>
          <a:prstGeom prst="rect">
            <a:avLst/>
          </a:prstGeom>
          <a:noFill/>
        </p:spPr>
        <p:txBody>
          <a:bodyPr wrap="square">
            <a:spAutoFit/>
          </a:bodyPr>
          <a:lstStyle/>
          <a:p>
            <a:pPr lvl="0">
              <a:defRPr/>
            </a:pPr>
            <a:r>
              <a:rPr lang="zh-TW" altLang="en-US" dirty="0">
                <a:solidFill>
                  <a:prstClr val="black"/>
                </a:solidFill>
              </a:rPr>
              <a:t>把使用工具的指令放在 </a:t>
            </a:r>
            <a:r>
              <a:rPr lang="en-US" altLang="zh-TW" dirty="0">
                <a:solidFill>
                  <a:prstClr val="black"/>
                </a:solidFill>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3EC89E47-34C9-8BCF-5951-39CF85C5590A}"/>
              </a:ext>
            </a:extLst>
          </p:cNvPr>
          <p:cNvSpPr txBox="1"/>
          <p:nvPr/>
        </p:nvSpPr>
        <p:spPr>
          <a:xfrm>
            <a:off x="6774321" y="4150325"/>
            <a:ext cx="32459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&lt;output&gt;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攝氏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32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度</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&lt;/output&gt;</a:t>
            </a:r>
          </a:p>
        </p:txBody>
      </p:sp>
      <p:sp>
        <p:nvSpPr>
          <p:cNvPr id="5" name="文字方塊 4">
            <a:extLst>
              <a:ext uri="{FF2B5EF4-FFF2-40B4-BE49-F238E27FC236}">
                <a16:creationId xmlns:a16="http://schemas.microsoft.com/office/drawing/2014/main" id="{C8812B25-1C52-B8DB-8CC9-811B560E98DB}"/>
              </a:ext>
            </a:extLst>
          </p:cNvPr>
          <p:cNvSpPr txBox="1"/>
          <p:nvPr/>
        </p:nvSpPr>
        <p:spPr>
          <a:xfrm>
            <a:off x="646680" y="3631480"/>
            <a:ext cx="26597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不需要呈現給使用者看</a:t>
            </a:r>
          </a:p>
        </p:txBody>
      </p:sp>
      <p:sp>
        <p:nvSpPr>
          <p:cNvPr id="10" name="矩形: 圓角 9">
            <a:extLst>
              <a:ext uri="{FF2B5EF4-FFF2-40B4-BE49-F238E27FC236}">
                <a16:creationId xmlns:a16="http://schemas.microsoft.com/office/drawing/2014/main" id="{6D575A5E-A197-F1A2-8853-3D7D2777FA03}"/>
              </a:ext>
            </a:extLst>
          </p:cNvPr>
          <p:cNvSpPr/>
          <p:nvPr/>
        </p:nvSpPr>
        <p:spPr>
          <a:xfrm>
            <a:off x="3083379" y="5136964"/>
            <a:ext cx="2241096" cy="554303"/>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Temperature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2" name="直線單箭頭接點 11">
            <a:extLst>
              <a:ext uri="{FF2B5EF4-FFF2-40B4-BE49-F238E27FC236}">
                <a16:creationId xmlns:a16="http://schemas.microsoft.com/office/drawing/2014/main" id="{A5E6482C-C9E8-BB71-1CF7-3247C02964A5}"/>
              </a:ext>
            </a:extLst>
          </p:cNvPr>
          <p:cNvCxnSpPr>
            <a:cxnSpLocks/>
          </p:cNvCxnSpPr>
          <p:nvPr/>
        </p:nvCxnSpPr>
        <p:spPr>
          <a:xfrm flipH="1">
            <a:off x="4212543" y="470946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大括弧 13">
            <a:extLst>
              <a:ext uri="{FF2B5EF4-FFF2-40B4-BE49-F238E27FC236}">
                <a16:creationId xmlns:a16="http://schemas.microsoft.com/office/drawing/2014/main" id="{1E4BA707-2332-1965-095F-58154F8CE9F3}"/>
              </a:ext>
            </a:extLst>
          </p:cNvPr>
          <p:cNvSpPr/>
          <p:nvPr/>
        </p:nvSpPr>
        <p:spPr>
          <a:xfrm rot="5400000">
            <a:off x="4078269" y="2732611"/>
            <a:ext cx="274224" cy="3761236"/>
          </a:xfrm>
          <a:prstGeom prst="rightBrace">
            <a:avLst>
              <a:gd name="adj1" fmla="val 3956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右大括弧 16">
            <a:extLst>
              <a:ext uri="{FF2B5EF4-FFF2-40B4-BE49-F238E27FC236}">
                <a16:creationId xmlns:a16="http://schemas.microsoft.com/office/drawing/2014/main" id="{FD24E73C-A2C5-205A-DE63-A6AC591B18D0}"/>
              </a:ext>
            </a:extLst>
          </p:cNvPr>
          <p:cNvSpPr/>
          <p:nvPr/>
        </p:nvSpPr>
        <p:spPr>
          <a:xfrm rot="5400000">
            <a:off x="8152662" y="4044975"/>
            <a:ext cx="250944" cy="1130760"/>
          </a:xfrm>
          <a:prstGeom prst="rightBrace">
            <a:avLst>
              <a:gd name="adj1" fmla="val 3956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BFAD3FCB-7D5C-52E3-7A06-607A59D36DC7}"/>
              </a:ext>
            </a:extLst>
          </p:cNvPr>
          <p:cNvSpPr txBox="1"/>
          <p:nvPr/>
        </p:nvSpPr>
        <p:spPr>
          <a:xfrm>
            <a:off x="7708392" y="3624422"/>
            <a:ext cx="26597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不需要呈現給使用者看</a:t>
            </a:r>
          </a:p>
        </p:txBody>
      </p:sp>
      <p:cxnSp>
        <p:nvCxnSpPr>
          <p:cNvPr id="27" name="直線單箭頭接點 26">
            <a:extLst>
              <a:ext uri="{FF2B5EF4-FFF2-40B4-BE49-F238E27FC236}">
                <a16:creationId xmlns:a16="http://schemas.microsoft.com/office/drawing/2014/main" id="{2016F3D4-9869-7510-5AA8-F36E730107FA}"/>
              </a:ext>
            </a:extLst>
          </p:cNvPr>
          <p:cNvCxnSpPr>
            <a:cxnSpLocks/>
          </p:cNvCxnSpPr>
          <p:nvPr/>
        </p:nvCxnSpPr>
        <p:spPr>
          <a:xfrm flipV="1">
            <a:off x="8278133" y="4721313"/>
            <a:ext cx="0" cy="6883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EA0A6F8C-3124-99D3-78D4-DB81FE80E5C4}"/>
              </a:ext>
            </a:extLst>
          </p:cNvPr>
          <p:cNvCxnSpPr>
            <a:cxnSpLocks/>
          </p:cNvCxnSpPr>
          <p:nvPr/>
        </p:nvCxnSpPr>
        <p:spPr>
          <a:xfrm>
            <a:off x="5343524" y="5409628"/>
            <a:ext cx="2934611" cy="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5A85715-D35A-D7D9-DB3D-3DD499599625}"/>
              </a:ext>
            </a:extLst>
          </p:cNvPr>
          <p:cNvCxnSpPr>
            <a:cxnSpLocks/>
          </p:cNvCxnSpPr>
          <p:nvPr/>
        </p:nvCxnSpPr>
        <p:spPr>
          <a:xfrm flipH="1" flipV="1">
            <a:off x="1753222" y="3956532"/>
            <a:ext cx="322603" cy="25354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C7EE7CF-B391-C7E7-0DB8-951C6FFF3BFF}"/>
              </a:ext>
            </a:extLst>
          </p:cNvPr>
          <p:cNvCxnSpPr>
            <a:cxnSpLocks/>
          </p:cNvCxnSpPr>
          <p:nvPr/>
        </p:nvCxnSpPr>
        <p:spPr>
          <a:xfrm flipV="1">
            <a:off x="7326256" y="3903677"/>
            <a:ext cx="407821" cy="2840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D8BFD54E-840C-73AB-FB7D-BF32FFFFC193}"/>
              </a:ext>
            </a:extLst>
          </p:cNvPr>
          <p:cNvSpPr txBox="1"/>
          <p:nvPr/>
        </p:nvSpPr>
        <p:spPr>
          <a:xfrm>
            <a:off x="3726313" y="602358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2025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年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日下午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，高雄的氣溫為攝氏</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32</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度。</a:t>
            </a:r>
          </a:p>
        </p:txBody>
      </p:sp>
      <p:sp>
        <p:nvSpPr>
          <p:cNvPr id="41" name="文字方塊 40">
            <a:extLst>
              <a:ext uri="{FF2B5EF4-FFF2-40B4-BE49-F238E27FC236}">
                <a16:creationId xmlns:a16="http://schemas.microsoft.com/office/drawing/2014/main" id="{C7133617-DA3E-5CEF-E36C-53245C4D92F6}"/>
              </a:ext>
            </a:extLst>
          </p:cNvPr>
          <p:cNvSpPr txBox="1"/>
          <p:nvPr/>
        </p:nvSpPr>
        <p:spPr>
          <a:xfrm>
            <a:off x="1534527" y="6023582"/>
            <a:ext cx="2593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繼續去做接龍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83B3D729-F6BB-2677-3391-8CDAC9A5B158}"/>
              </a:ext>
            </a:extLst>
          </p:cNvPr>
          <p:cNvSpPr txBox="1"/>
          <p:nvPr/>
        </p:nvSpPr>
        <p:spPr>
          <a:xfrm>
            <a:off x="9537877" y="5500563"/>
            <a:ext cx="26597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使用者看到的輸出</a:t>
            </a:r>
          </a:p>
        </p:txBody>
      </p:sp>
      <p:cxnSp>
        <p:nvCxnSpPr>
          <p:cNvPr id="43" name="直線單箭頭接點 42">
            <a:extLst>
              <a:ext uri="{FF2B5EF4-FFF2-40B4-BE49-F238E27FC236}">
                <a16:creationId xmlns:a16="http://schemas.microsoft.com/office/drawing/2014/main" id="{AB45C5BF-1FB9-640B-3FD6-256CD01D9784}"/>
              </a:ext>
            </a:extLst>
          </p:cNvPr>
          <p:cNvCxnSpPr>
            <a:cxnSpLocks/>
          </p:cNvCxnSpPr>
          <p:nvPr/>
        </p:nvCxnSpPr>
        <p:spPr>
          <a:xfrm flipV="1">
            <a:off x="9038263" y="5714279"/>
            <a:ext cx="497962" cy="2802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6F8C3CA-7DAA-BF7F-E3BE-0BA989155E5C}"/>
              </a:ext>
            </a:extLst>
          </p:cNvPr>
          <p:cNvSpPr txBox="1"/>
          <p:nvPr/>
        </p:nvSpPr>
        <p:spPr>
          <a:xfrm>
            <a:off x="6215569" y="3075561"/>
            <a:ext cx="31517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gpt-4o-mini</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9F19B63E-DC1D-2E07-8611-1159D2D790E8}"/>
              </a:ext>
            </a:extLst>
          </p:cNvPr>
          <p:cNvSpPr txBox="1"/>
          <p:nvPr/>
        </p:nvSpPr>
        <p:spPr>
          <a:xfrm>
            <a:off x="6739161" y="95855"/>
            <a:ext cx="55673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使用工具的方法很多，這邊是只是一個通用的方法</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68780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4" grpId="0"/>
      <p:bldP spid="5" grpId="0"/>
      <p:bldP spid="10" grpId="0" animBg="1"/>
      <p:bldP spid="14" grpId="0" animBg="1"/>
      <p:bldP spid="17" grpId="0" animBg="1"/>
      <p:bldP spid="18" grpId="0"/>
      <p:bldP spid="40" grpId="0"/>
      <p:bldP spid="41"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3CFA5E-8F18-2A34-B3F9-44CE90B6D9E2}"/>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Tool Use</a:t>
            </a:r>
            <a:endParaRPr lang="zh-TW" altLang="en-US" dirty="0"/>
          </a:p>
        </p:txBody>
      </p:sp>
      <p:sp>
        <p:nvSpPr>
          <p:cNvPr id="3" name="內容版面配置區 2">
            <a:extLst>
              <a:ext uri="{FF2B5EF4-FFF2-40B4-BE49-F238E27FC236}">
                <a16:creationId xmlns:a16="http://schemas.microsoft.com/office/drawing/2014/main" id="{22B0511D-E481-5920-80B4-74673B01BC0A}"/>
              </a:ext>
            </a:extLst>
          </p:cNvPr>
          <p:cNvSpPr>
            <a:spLocks noGrp="1"/>
          </p:cNvSpPr>
          <p:nvPr>
            <p:ph idx="1"/>
          </p:nvPr>
        </p:nvSpPr>
        <p:spPr>
          <a:xfrm>
            <a:off x="838200" y="1825625"/>
            <a:ext cx="4800600" cy="4351338"/>
          </a:xfrm>
        </p:spPr>
        <p:txBody>
          <a:bodyPr>
            <a:normAutofit/>
          </a:bodyPr>
          <a:lstStyle/>
          <a:p>
            <a:r>
              <a:rPr lang="zh-TW" altLang="en-US" sz="2400" dirty="0">
                <a:latin typeface="微軟正黑體" panose="020B0604030504040204" pitchFamily="34" charset="-120"/>
                <a:ea typeface="微軟正黑體" panose="020B0604030504040204" pitchFamily="34" charset="-120"/>
              </a:rPr>
              <a:t>概念解說範例程式：</a:t>
            </a:r>
            <a:r>
              <a:rPr lang="en-US" altLang="zh-TW" sz="2400" dirty="0">
                <a:latin typeface="微軟正黑體" panose="020B0604030504040204" pitchFamily="34" charset="-120"/>
                <a:ea typeface="微軟正黑體" panose="020B0604030504040204" pitchFamily="34" charset="-120"/>
              </a:rPr>
              <a:t>https://colab.research.google.com/drive/1t347cQEyMikpHUHV_ap83A-mq9PMSl3O?usp=sharing</a:t>
            </a:r>
            <a:endParaRPr lang="zh-TW" altLang="en-US" sz="2400" dirty="0">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FBA53CC2-6558-6B71-F03E-431D05E40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58825"/>
            <a:ext cx="5734050" cy="573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086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CD1C26-C469-583E-A46D-68504247FD6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Tool Use: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Computer</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Use</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ED12749D-2556-31C3-0E79-1A028A460EFD}"/>
              </a:ext>
            </a:extLst>
          </p:cNvPr>
          <p:cNvSpPr txBox="1"/>
          <p:nvPr/>
        </p:nvSpPr>
        <p:spPr>
          <a:xfrm>
            <a:off x="5689601" y="41959"/>
            <a:ext cx="65023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https://www.anthropic.com/news/3-5-models-and-computer-use</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https://openai.com/zh-Hant/index/introducing-chatgpt-agent/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 name="Google Shape;186;p24">
            <a:extLst>
              <a:ext uri="{FF2B5EF4-FFF2-40B4-BE49-F238E27FC236}">
                <a16:creationId xmlns:a16="http://schemas.microsoft.com/office/drawing/2014/main" id="{0CF52BE8-2E22-FC8E-C669-545F9740738C}"/>
              </a:ext>
            </a:extLst>
          </p:cNvPr>
          <p:cNvPicPr preferRelativeResize="0"/>
          <p:nvPr/>
        </p:nvPicPr>
        <p:blipFill>
          <a:blip r:embed="rId3">
            <a:alphaModFix/>
          </a:blip>
          <a:stretch>
            <a:fillRect/>
          </a:stretch>
        </p:blipFill>
        <p:spPr>
          <a:xfrm>
            <a:off x="1738821" y="3137688"/>
            <a:ext cx="2005350" cy="2072732"/>
          </a:xfrm>
          <a:prstGeom prst="rect">
            <a:avLst/>
          </a:prstGeom>
          <a:noFill/>
          <a:ln>
            <a:noFill/>
          </a:ln>
        </p:spPr>
      </p:pic>
      <p:sp>
        <p:nvSpPr>
          <p:cNvPr id="8" name="Google Shape;187;p24">
            <a:extLst>
              <a:ext uri="{FF2B5EF4-FFF2-40B4-BE49-F238E27FC236}">
                <a16:creationId xmlns:a16="http://schemas.microsoft.com/office/drawing/2014/main" id="{17F2300E-25A0-D27C-3C6C-70953C4DDA8B}"/>
              </a:ext>
            </a:extLst>
          </p:cNvPr>
          <p:cNvSpPr txBox="1"/>
          <p:nvPr/>
        </p:nvSpPr>
        <p:spPr>
          <a:xfrm>
            <a:off x="1738821" y="5262836"/>
            <a:ext cx="2005350" cy="775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44546A"/>
                </a:solidFill>
                <a:effectLst/>
                <a:uLnTx/>
                <a:uFillTx/>
                <a:latin typeface="微軟正黑體" panose="020B0604030504040204" pitchFamily="34" charset="-120"/>
                <a:ea typeface="微軟正黑體" panose="020B0604030504040204" pitchFamily="34" charset="-120"/>
                <a:cs typeface="+mn-cs"/>
              </a:rPr>
              <a:t>螢幕畫面</a:t>
            </a:r>
            <a:endParaRPr kumimoji="0" sz="2400" b="0" i="0" u="none" strike="noStrike" kern="1200" cap="none" spc="0" normalizeH="0" baseline="0" noProof="0" dirty="0">
              <a:ln>
                <a:noFill/>
              </a:ln>
              <a:solidFill>
                <a:srgbClr val="44546A"/>
              </a:solidFill>
              <a:effectLst/>
              <a:uLnTx/>
              <a:uFillTx/>
              <a:latin typeface="微軟正黑體" panose="020B0604030504040204" pitchFamily="34" charset="-120"/>
              <a:ea typeface="微軟正黑體" panose="020B0604030504040204" pitchFamily="34" charset="-120"/>
              <a:cs typeface="+mn-cs"/>
            </a:endParaRPr>
          </a:p>
        </p:txBody>
      </p:sp>
      <p:pic>
        <p:nvPicPr>
          <p:cNvPr id="9" name="Google Shape;188;p24">
            <a:extLst>
              <a:ext uri="{FF2B5EF4-FFF2-40B4-BE49-F238E27FC236}">
                <a16:creationId xmlns:a16="http://schemas.microsoft.com/office/drawing/2014/main" id="{3FFD1767-C808-A9CE-D8C4-CD690E80D27C}"/>
              </a:ext>
            </a:extLst>
          </p:cNvPr>
          <p:cNvPicPr preferRelativeResize="0"/>
          <p:nvPr/>
        </p:nvPicPr>
        <p:blipFill>
          <a:blip r:embed="rId4">
            <a:alphaModFix/>
          </a:blip>
          <a:stretch>
            <a:fillRect/>
          </a:stretch>
        </p:blipFill>
        <p:spPr>
          <a:xfrm>
            <a:off x="8407615" y="3137688"/>
            <a:ext cx="1526404" cy="2223967"/>
          </a:xfrm>
          <a:prstGeom prst="rect">
            <a:avLst/>
          </a:prstGeom>
          <a:noFill/>
          <a:ln>
            <a:noFill/>
          </a:ln>
        </p:spPr>
      </p:pic>
      <p:sp>
        <p:nvSpPr>
          <p:cNvPr id="12" name="Google Shape;187;p24">
            <a:extLst>
              <a:ext uri="{FF2B5EF4-FFF2-40B4-BE49-F238E27FC236}">
                <a16:creationId xmlns:a16="http://schemas.microsoft.com/office/drawing/2014/main" id="{B1C5D8C6-EBB1-2A0D-0512-8828130A07CA}"/>
              </a:ext>
            </a:extLst>
          </p:cNvPr>
          <p:cNvSpPr txBox="1"/>
          <p:nvPr/>
        </p:nvSpPr>
        <p:spPr>
          <a:xfrm>
            <a:off x="5093325" y="2215405"/>
            <a:ext cx="2005350" cy="580643"/>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任務指示</a:t>
            </a:r>
            <a:endParaRPr kumimoji="0"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3346D330-07AB-DEA5-BD6D-0792A0D33619}"/>
              </a:ext>
            </a:extLst>
          </p:cNvPr>
          <p:cNvSpPr/>
          <p:nvPr/>
        </p:nvSpPr>
        <p:spPr>
          <a:xfrm>
            <a:off x="5249009" y="35941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5" name="直線單箭頭接點 14">
            <a:extLst>
              <a:ext uri="{FF2B5EF4-FFF2-40B4-BE49-F238E27FC236}">
                <a16:creationId xmlns:a16="http://schemas.microsoft.com/office/drawing/2014/main" id="{7531BE70-58AC-8700-6B92-1B4B3DE77F2A}"/>
              </a:ext>
            </a:extLst>
          </p:cNvPr>
          <p:cNvCxnSpPr>
            <a:cxnSpLocks/>
            <a:stCxn id="12" idx="2"/>
          </p:cNvCxnSpPr>
          <p:nvPr/>
        </p:nvCxnSpPr>
        <p:spPr>
          <a:xfrm>
            <a:off x="6096000" y="2796048"/>
            <a:ext cx="0" cy="703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88C92E4B-998E-3161-FB0C-D14C572D88C2}"/>
              </a:ext>
            </a:extLst>
          </p:cNvPr>
          <p:cNvCxnSpPr>
            <a:cxnSpLocks/>
          </p:cNvCxnSpPr>
          <p:nvPr/>
        </p:nvCxnSpPr>
        <p:spPr>
          <a:xfrm>
            <a:off x="3900080" y="4146573"/>
            <a:ext cx="11932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579B2D72-A55B-8C82-22FD-C876164030FC}"/>
              </a:ext>
            </a:extLst>
          </p:cNvPr>
          <p:cNvCxnSpPr>
            <a:cxnSpLocks/>
          </p:cNvCxnSpPr>
          <p:nvPr/>
        </p:nvCxnSpPr>
        <p:spPr>
          <a:xfrm>
            <a:off x="7078680" y="4143004"/>
            <a:ext cx="11932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A78BCF4-6A35-142E-14E2-9FEAA4AD9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0817" y="443138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9F51E6B-B919-0716-275E-F9C16F08576B}"/>
              </a:ext>
            </a:extLst>
          </p:cNvPr>
          <p:cNvSpPr txBox="1"/>
          <p:nvPr/>
        </p:nvSpPr>
        <p:spPr>
          <a:xfrm>
            <a:off x="984359" y="1416747"/>
            <a:ext cx="7024686" cy="461665"/>
          </a:xfrm>
          <a:prstGeom prst="rect">
            <a:avLst/>
          </a:prstGeom>
          <a:noFill/>
        </p:spPr>
        <p:txBody>
          <a:bodyPr wrap="square" rtlCol="0">
            <a:spAutoFit/>
          </a:bodyPr>
          <a:lstStyle/>
          <a:p>
            <a:pPr lvl="0">
              <a:defRPr/>
            </a:pPr>
            <a:r>
              <a:rPr lang="zh-TW" altLang="en-US" sz="2400" dirty="0">
                <a:solidFill>
                  <a:prstClr val="black"/>
                </a:solidFill>
                <a:latin typeface="微軟正黑體" panose="020B0604030504040204" pitchFamily="34" charset="-120"/>
                <a:ea typeface="微軟正黑體" panose="020B0604030504040204" pitchFamily="34" charset="-120"/>
              </a:rPr>
              <a:t>語言模型</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使用滑鼠、鍵盤去操控電腦</a:t>
            </a:r>
          </a:p>
        </p:txBody>
      </p:sp>
      <p:sp>
        <p:nvSpPr>
          <p:cNvPr id="5" name="文字方塊 4">
            <a:extLst>
              <a:ext uri="{FF2B5EF4-FFF2-40B4-BE49-F238E27FC236}">
                <a16:creationId xmlns:a16="http://schemas.microsoft.com/office/drawing/2014/main" id="{3AA25A25-CF46-4CC2-FA59-8A3000FA6651}"/>
              </a:ext>
            </a:extLst>
          </p:cNvPr>
          <p:cNvSpPr txBox="1"/>
          <p:nvPr/>
        </p:nvSpPr>
        <p:spPr>
          <a:xfrm>
            <a:off x="4914900" y="5985544"/>
            <a:ext cx="7538243" cy="523220"/>
          </a:xfrm>
          <a:prstGeom prst="rect">
            <a:avLst/>
          </a:prstGeom>
          <a:noFill/>
        </p:spPr>
        <p:txBody>
          <a:bodyPr wrap="square" rtlCol="0">
            <a:spAutoFit/>
          </a:bodyPr>
          <a:lstStyle/>
          <a:p>
            <a:pPr lvl="0">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人類能用電腦做的事情，語言模型也能做</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357138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8B2B0-478B-4255-EA75-2E6E20697894}"/>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76A02C2B-4F8E-EA2F-9BB1-113CF23465EF}"/>
              </a:ext>
            </a:extLst>
          </p:cNvPr>
          <p:cNvSpPr txBox="1"/>
          <p:nvPr/>
        </p:nvSpPr>
        <p:spPr>
          <a:xfrm>
            <a:off x="3624263" y="307800"/>
            <a:ext cx="7024686" cy="461665"/>
          </a:xfrm>
          <a:prstGeom prst="rect">
            <a:avLst/>
          </a:prstGeom>
          <a:noFill/>
        </p:spPr>
        <p:txBody>
          <a:bodyPr wrap="square" rtlCol="0">
            <a:spAutoFit/>
          </a:bodyPr>
          <a:lstStyle/>
          <a:p>
            <a:pPr lvl="0">
              <a:defRPr/>
            </a:pPr>
            <a:r>
              <a:rPr lang="zh-TW" altLang="en-US" sz="2400" dirty="0">
                <a:solidFill>
                  <a:prstClr val="black"/>
                </a:solidFill>
                <a:latin typeface="微軟正黑體" panose="020B0604030504040204" pitchFamily="34" charset="-120"/>
                <a:ea typeface="微軟正黑體" panose="020B0604030504040204" pitchFamily="34" charset="-120"/>
              </a:rPr>
              <a:t>語言模型</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使用滑鼠、鍵盤去操控電腦</a:t>
            </a:r>
          </a:p>
        </p:txBody>
      </p:sp>
      <p:pic>
        <p:nvPicPr>
          <p:cNvPr id="5" name="錄製內容 2025-09-18 213321">
            <a:hlinkClick r:id="" action="ppaction://media"/>
            <a:extLst>
              <a:ext uri="{FF2B5EF4-FFF2-40B4-BE49-F238E27FC236}">
                <a16:creationId xmlns:a16="http://schemas.microsoft.com/office/drawing/2014/main" id="{B6C17B27-8A3A-9AE5-C2E3-BA609C5773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3050" y="1036415"/>
            <a:ext cx="9105899" cy="5331155"/>
          </a:xfrm>
          <a:prstGeom prst="rect">
            <a:avLst/>
          </a:prstGeom>
        </p:spPr>
      </p:pic>
      <p:sp>
        <p:nvSpPr>
          <p:cNvPr id="11" name="文字方塊 10">
            <a:extLst>
              <a:ext uri="{FF2B5EF4-FFF2-40B4-BE49-F238E27FC236}">
                <a16:creationId xmlns:a16="http://schemas.microsoft.com/office/drawing/2014/main" id="{B6C116AD-9665-9919-6747-A0120A754236}"/>
              </a:ext>
            </a:extLst>
          </p:cNvPr>
          <p:cNvSpPr txBox="1"/>
          <p:nvPr/>
        </p:nvSpPr>
        <p:spPr>
          <a:xfrm>
            <a:off x="428626" y="184690"/>
            <a:ext cx="6391274" cy="584775"/>
          </a:xfrm>
          <a:prstGeom prst="rect">
            <a:avLst/>
          </a:prstGeom>
          <a:noFill/>
        </p:spPr>
        <p:txBody>
          <a:bodyPr wrap="square">
            <a:spAutoFit/>
          </a:bodyPr>
          <a:lstStyle/>
          <a:p>
            <a:r>
              <a:rPr lang="en-US" altLang="zh-TW" sz="3200" u="sng" dirty="0">
                <a:latin typeface="微軟正黑體" panose="020B0604030504040204" pitchFamily="34" charset="-120"/>
                <a:ea typeface="微軟正黑體" panose="020B0604030504040204" pitchFamily="34" charset="-120"/>
              </a:rPr>
              <a:t>Computer</a:t>
            </a:r>
            <a:r>
              <a:rPr lang="zh-TW" altLang="en-US" sz="3200" u="sng" dirty="0">
                <a:latin typeface="微軟正黑體" panose="020B0604030504040204" pitchFamily="34" charset="-120"/>
                <a:ea typeface="微軟正黑體" panose="020B0604030504040204" pitchFamily="34" charset="-120"/>
              </a:rPr>
              <a:t> </a:t>
            </a:r>
            <a:r>
              <a:rPr lang="en-US" altLang="zh-TW" sz="3200" u="sng" dirty="0">
                <a:latin typeface="微軟正黑體" panose="020B0604030504040204" pitchFamily="34" charset="-120"/>
                <a:ea typeface="微軟正黑體" panose="020B0604030504040204" pitchFamily="34" charset="-120"/>
              </a:rPr>
              <a:t>Use</a:t>
            </a:r>
            <a:endParaRPr lang="zh-TW" altLang="en-US" sz="3200" u="sng" dirty="0"/>
          </a:p>
        </p:txBody>
      </p:sp>
    </p:spTree>
    <p:extLst>
      <p:ext uri="{BB962C8B-B14F-4D97-AF65-F5344CB8AC3E}">
        <p14:creationId xmlns:p14="http://schemas.microsoft.com/office/powerpoint/2010/main" val="13621645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F88144-3DE1-D696-93CF-8231FE01BFB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24A6AB7-EBFD-3F9B-6A16-5DD6DFAE34FE}"/>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4621B6D8-2B40-C147-0942-147606EBE4EF}"/>
              </a:ext>
            </a:extLst>
          </p:cNvPr>
          <p:cNvSpPr txBox="1"/>
          <p:nvPr/>
        </p:nvSpPr>
        <p:spPr>
          <a:xfrm>
            <a:off x="3624263" y="307800"/>
            <a:ext cx="7024686" cy="461665"/>
          </a:xfrm>
          <a:prstGeom prst="rect">
            <a:avLst/>
          </a:prstGeom>
          <a:noFill/>
        </p:spPr>
        <p:txBody>
          <a:bodyPr wrap="square" rtlCol="0">
            <a:spAutoFit/>
          </a:bodyPr>
          <a:lstStyle/>
          <a:p>
            <a:pPr lvl="0">
              <a:defRPr/>
            </a:pPr>
            <a:r>
              <a:rPr lang="zh-TW" altLang="en-US" sz="2400" dirty="0">
                <a:solidFill>
                  <a:prstClr val="black"/>
                </a:solidFill>
                <a:latin typeface="微軟正黑體" panose="020B0604030504040204" pitchFamily="34" charset="-120"/>
                <a:ea typeface="微軟正黑體" panose="020B0604030504040204" pitchFamily="34" charset="-120"/>
              </a:rPr>
              <a:t>語言模型</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使用滑鼠、鍵盤去操控電腦</a:t>
            </a:r>
          </a:p>
        </p:txBody>
      </p:sp>
      <p:sp>
        <p:nvSpPr>
          <p:cNvPr id="5" name="文字方塊 4">
            <a:extLst>
              <a:ext uri="{FF2B5EF4-FFF2-40B4-BE49-F238E27FC236}">
                <a16:creationId xmlns:a16="http://schemas.microsoft.com/office/drawing/2014/main" id="{B1FE8473-4471-25AD-E7A1-B98235166CB0}"/>
              </a:ext>
            </a:extLst>
          </p:cNvPr>
          <p:cNvSpPr txBox="1"/>
          <p:nvPr/>
        </p:nvSpPr>
        <p:spPr>
          <a:xfrm>
            <a:off x="428626" y="184690"/>
            <a:ext cx="6391274" cy="584775"/>
          </a:xfrm>
          <a:prstGeom prst="rect">
            <a:avLst/>
          </a:prstGeom>
          <a:noFill/>
        </p:spPr>
        <p:txBody>
          <a:bodyPr wrap="square">
            <a:spAutoFit/>
          </a:bodyPr>
          <a:lstStyle/>
          <a:p>
            <a:r>
              <a:rPr lang="en-US" altLang="zh-TW" sz="3200" u="sng" dirty="0">
                <a:latin typeface="微軟正黑體" panose="020B0604030504040204" pitchFamily="34" charset="-120"/>
                <a:ea typeface="微軟正黑體" panose="020B0604030504040204" pitchFamily="34" charset="-120"/>
              </a:rPr>
              <a:t>Computer</a:t>
            </a:r>
            <a:r>
              <a:rPr lang="zh-TW" altLang="en-US" sz="3200" u="sng" dirty="0">
                <a:latin typeface="微軟正黑體" panose="020B0604030504040204" pitchFamily="34" charset="-120"/>
                <a:ea typeface="微軟正黑體" panose="020B0604030504040204" pitchFamily="34" charset="-120"/>
              </a:rPr>
              <a:t> </a:t>
            </a:r>
            <a:r>
              <a:rPr lang="en-US" altLang="zh-TW" sz="3200" u="sng" dirty="0">
                <a:latin typeface="微軟正黑體" panose="020B0604030504040204" pitchFamily="34" charset="-120"/>
                <a:ea typeface="微軟正黑體" panose="020B0604030504040204" pitchFamily="34" charset="-120"/>
              </a:rPr>
              <a:t>Use</a:t>
            </a:r>
            <a:endParaRPr lang="zh-TW" altLang="en-US" sz="3200" u="sng" dirty="0"/>
          </a:p>
        </p:txBody>
      </p:sp>
      <p:pic>
        <p:nvPicPr>
          <p:cNvPr id="6" name="圖片 5">
            <a:extLst>
              <a:ext uri="{FF2B5EF4-FFF2-40B4-BE49-F238E27FC236}">
                <a16:creationId xmlns:a16="http://schemas.microsoft.com/office/drawing/2014/main" id="{FF5B202F-48F3-4F8B-34C4-4B10666C34AA}"/>
              </a:ext>
            </a:extLst>
          </p:cNvPr>
          <p:cNvPicPr>
            <a:picLocks noChangeAspect="1"/>
          </p:cNvPicPr>
          <p:nvPr/>
        </p:nvPicPr>
        <p:blipFill>
          <a:blip r:embed="rId3"/>
          <a:stretch>
            <a:fillRect/>
          </a:stretch>
        </p:blipFill>
        <p:spPr>
          <a:xfrm>
            <a:off x="205616" y="2100607"/>
            <a:ext cx="6671208" cy="3750273"/>
          </a:xfrm>
          <a:prstGeom prst="rect">
            <a:avLst/>
          </a:prstGeom>
        </p:spPr>
      </p:pic>
      <p:pic>
        <p:nvPicPr>
          <p:cNvPr id="7" name="圖片 6">
            <a:extLst>
              <a:ext uri="{FF2B5EF4-FFF2-40B4-BE49-F238E27FC236}">
                <a16:creationId xmlns:a16="http://schemas.microsoft.com/office/drawing/2014/main" id="{D9DEBCFF-0F4D-99FB-94B7-82A9945D4C2D}"/>
              </a:ext>
            </a:extLst>
          </p:cNvPr>
          <p:cNvPicPr>
            <a:picLocks noChangeAspect="1"/>
          </p:cNvPicPr>
          <p:nvPr/>
        </p:nvPicPr>
        <p:blipFill>
          <a:blip r:embed="rId4"/>
          <a:stretch>
            <a:fillRect/>
          </a:stretch>
        </p:blipFill>
        <p:spPr>
          <a:xfrm>
            <a:off x="6876824" y="1866900"/>
            <a:ext cx="5149686" cy="4217688"/>
          </a:xfrm>
          <a:prstGeom prst="rect">
            <a:avLst/>
          </a:prstGeom>
        </p:spPr>
      </p:pic>
    </p:spTree>
    <p:extLst>
      <p:ext uri="{BB962C8B-B14F-4D97-AF65-F5344CB8AC3E}">
        <p14:creationId xmlns:p14="http://schemas.microsoft.com/office/powerpoint/2010/main" val="34806140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FC7431-C0BA-6AB4-EA35-54AFC25BB84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模型自己產生的思考過程 </a:t>
            </a:r>
            <a:r>
              <a:rPr lang="en-US" altLang="zh-TW" dirty="0">
                <a:latin typeface="微軟正黑體" panose="020B0604030504040204" pitchFamily="34" charset="-120"/>
                <a:ea typeface="微軟正黑體" panose="020B0604030504040204" pitchFamily="34" charset="-120"/>
              </a:rPr>
              <a:t>(Reasoning)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A7C28914-E23E-AAC3-D0FF-B069E8317922}"/>
              </a:ext>
            </a:extLst>
          </p:cNvPr>
          <p:cNvSpPr>
            <a:spLocks noGrp="1"/>
          </p:cNvSpPr>
          <p:nvPr>
            <p:ph idx="1"/>
          </p:nvPr>
        </p:nvSpPr>
        <p:spPr/>
        <p:txBody>
          <a:bodyPr/>
          <a:lstStyle/>
          <a:p>
            <a:r>
              <a:rPr lang="en-US" altLang="zh-TW" dirty="0">
                <a:solidFill>
                  <a:prstClr val="black"/>
                </a:solidFill>
                <a:latin typeface="微軟正黑體" panose="020B0604030504040204" pitchFamily="34" charset="-120"/>
                <a:ea typeface="微軟正黑體" panose="020B0604030504040204" pitchFamily="34" charset="-120"/>
              </a:rPr>
              <a:t>ChatGPT </a:t>
            </a:r>
            <a:r>
              <a:rPr lang="zh-TW" altLang="en-US" dirty="0">
                <a:solidFill>
                  <a:prstClr val="black"/>
                </a:solidFill>
                <a:latin typeface="微軟正黑體" panose="020B0604030504040204" pitchFamily="34" charset="-120"/>
                <a:ea typeface="微軟正黑體" panose="020B0604030504040204" pitchFamily="34" charset="-120"/>
              </a:rPr>
              <a:t>系列、</a:t>
            </a:r>
            <a:r>
              <a:rPr lang="en-US" altLang="zh-TW" dirty="0">
                <a:solidFill>
                  <a:prstClr val="black"/>
                </a:solidFill>
                <a:latin typeface="微軟正黑體" panose="020B0604030504040204" pitchFamily="34" charset="-120"/>
                <a:ea typeface="微軟正黑體" panose="020B0604030504040204" pitchFamily="34" charset="-120"/>
              </a:rPr>
              <a:t>DeepSeek R </a:t>
            </a:r>
            <a:r>
              <a:rPr lang="zh-TW" altLang="en-US" dirty="0">
                <a:solidFill>
                  <a:prstClr val="black"/>
                </a:solidFill>
                <a:latin typeface="微軟正黑體" panose="020B0604030504040204" pitchFamily="34" charset="-120"/>
                <a:ea typeface="微軟正黑體" panose="020B0604030504040204" pitchFamily="34" charset="-120"/>
              </a:rPr>
              <a:t>系列、</a:t>
            </a:r>
            <a:r>
              <a:rPr lang="en-US" altLang="zh-TW" dirty="0">
                <a:solidFill>
                  <a:prstClr val="black"/>
                </a:solidFill>
                <a:latin typeface="微軟正黑體" panose="020B0604030504040204" pitchFamily="34" charset="-120"/>
                <a:ea typeface="微軟正黑體" panose="020B0604030504040204" pitchFamily="34" charset="-120"/>
              </a:rPr>
              <a:t>Gemini</a:t>
            </a:r>
            <a:r>
              <a:rPr lang="zh-TW" altLang="en-US" dirty="0">
                <a:solidFill>
                  <a:prstClr val="black"/>
                </a:solidFill>
                <a:latin typeface="微軟正黑體" panose="020B0604030504040204" pitchFamily="34" charset="-120"/>
                <a:ea typeface="微軟正黑體" panose="020B0604030504040204" pitchFamily="34" charset="-120"/>
              </a:rPr>
              <a:t> </a:t>
            </a:r>
            <a:r>
              <a:rPr lang="en-US" altLang="zh-TW" dirty="0">
                <a:solidFill>
                  <a:prstClr val="black"/>
                </a:solidFill>
                <a:latin typeface="微軟正黑體" panose="020B0604030504040204" pitchFamily="34" charset="-120"/>
                <a:ea typeface="微軟正黑體" panose="020B0604030504040204" pitchFamily="34" charset="-120"/>
              </a:rPr>
              <a:t>Deep Think </a:t>
            </a:r>
            <a:r>
              <a:rPr lang="zh-TW" altLang="en-US" dirty="0">
                <a:solidFill>
                  <a:prstClr val="black"/>
                </a:solidFill>
                <a:latin typeface="微軟正黑體" panose="020B0604030504040204" pitchFamily="34" charset="-120"/>
                <a:ea typeface="微軟正黑體" panose="020B0604030504040204" pitchFamily="34" charset="-120"/>
              </a:rPr>
              <a:t> </a:t>
            </a:r>
            <a:r>
              <a:rPr lang="en-US" altLang="zh-TW" dirty="0">
                <a:solidFill>
                  <a:prstClr val="black"/>
                </a:solidFill>
                <a:latin typeface="微軟正黑體" panose="020B0604030504040204" pitchFamily="34" charset="-120"/>
                <a:ea typeface="微軟正黑體" panose="020B0604030504040204" pitchFamily="34" charset="-120"/>
              </a:rPr>
              <a:t>…..</a:t>
            </a:r>
            <a:endParaRPr lang="zh-TW" altLang="en-US" dirty="0">
              <a:solidFill>
                <a:prstClr val="black"/>
              </a:solidFill>
              <a:latin typeface="微軟正黑體" panose="020B0604030504040204" pitchFamily="34" charset="-120"/>
              <a:ea typeface="微軟正黑體" panose="020B0604030504040204" pitchFamily="34" charset="-120"/>
            </a:endParaRPr>
          </a:p>
          <a:p>
            <a:endParaRPr lang="zh-TW" altLang="en-US" dirty="0"/>
          </a:p>
        </p:txBody>
      </p:sp>
      <p:pic>
        <p:nvPicPr>
          <p:cNvPr id="4" name="Picture 2">
            <a:extLst>
              <a:ext uri="{FF2B5EF4-FFF2-40B4-BE49-F238E27FC236}">
                <a16:creationId xmlns:a16="http://schemas.microsoft.com/office/drawing/2014/main" id="{A17AF0E0-E3B4-D0F9-AF38-8C3C08159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395" y="2606093"/>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a:extLst>
              <a:ext uri="{FF2B5EF4-FFF2-40B4-BE49-F238E27FC236}">
                <a16:creationId xmlns:a16="http://schemas.microsoft.com/office/drawing/2014/main" id="{F3619730-8E3F-FF40-95A6-AC4448160BB3}"/>
              </a:ext>
            </a:extLst>
          </p:cNvPr>
          <p:cNvCxnSpPr>
            <a:cxnSpLocks/>
          </p:cNvCxnSpPr>
          <p:nvPr/>
        </p:nvCxnSpPr>
        <p:spPr>
          <a:xfrm>
            <a:off x="1910084" y="3343839"/>
            <a:ext cx="10473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BC183177-0799-5D64-B689-2FA5FCE92353}"/>
              </a:ext>
            </a:extLst>
          </p:cNvPr>
          <p:cNvSpPr txBox="1"/>
          <p:nvPr/>
        </p:nvSpPr>
        <p:spPr>
          <a:xfrm>
            <a:off x="700409" y="3078271"/>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問題</a:t>
            </a:r>
          </a:p>
        </p:txBody>
      </p:sp>
      <p:cxnSp>
        <p:nvCxnSpPr>
          <p:cNvPr id="7" name="直線單箭頭接點 6">
            <a:extLst>
              <a:ext uri="{FF2B5EF4-FFF2-40B4-BE49-F238E27FC236}">
                <a16:creationId xmlns:a16="http://schemas.microsoft.com/office/drawing/2014/main" id="{3CAB73D5-D191-5931-9590-89C8DCAA0D5A}"/>
              </a:ext>
            </a:extLst>
          </p:cNvPr>
          <p:cNvCxnSpPr>
            <a:cxnSpLocks/>
          </p:cNvCxnSpPr>
          <p:nvPr/>
        </p:nvCxnSpPr>
        <p:spPr>
          <a:xfrm>
            <a:off x="4662395" y="3343839"/>
            <a:ext cx="10473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37DF302D-9D91-3F9A-E84F-013A27331910}"/>
              </a:ext>
            </a:extLst>
          </p:cNvPr>
          <p:cNvSpPr txBox="1"/>
          <p:nvPr/>
        </p:nvSpPr>
        <p:spPr>
          <a:xfrm>
            <a:off x="5909756" y="3113006"/>
            <a:ext cx="27808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我們先看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解法</a:t>
            </a:r>
          </a:p>
        </p:txBody>
      </p:sp>
      <p:sp>
        <p:nvSpPr>
          <p:cNvPr id="9" name="文字方塊 8">
            <a:extLst>
              <a:ext uri="{FF2B5EF4-FFF2-40B4-BE49-F238E27FC236}">
                <a16:creationId xmlns:a16="http://schemas.microsoft.com/office/drawing/2014/main" id="{CD72862A-DDA5-0837-B8CE-EBAF49A32265}"/>
              </a:ext>
            </a:extLst>
          </p:cNvPr>
          <p:cNvSpPr txBox="1"/>
          <p:nvPr/>
        </p:nvSpPr>
        <p:spPr>
          <a:xfrm>
            <a:off x="8272370" y="3113006"/>
            <a:ext cx="15712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驗證一下</a:t>
            </a:r>
          </a:p>
        </p:txBody>
      </p:sp>
      <p:sp>
        <p:nvSpPr>
          <p:cNvPr id="10" name="文字方塊 9">
            <a:extLst>
              <a:ext uri="{FF2B5EF4-FFF2-40B4-BE49-F238E27FC236}">
                <a16:creationId xmlns:a16="http://schemas.microsoft.com/office/drawing/2014/main" id="{3B8C6615-5983-2359-6C02-CEA72562B528}"/>
              </a:ext>
            </a:extLst>
          </p:cNvPr>
          <p:cNvSpPr txBox="1"/>
          <p:nvPr/>
        </p:nvSpPr>
        <p:spPr>
          <a:xfrm>
            <a:off x="9776078" y="3113006"/>
            <a:ext cx="15712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恩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不對</a:t>
            </a:r>
          </a:p>
        </p:txBody>
      </p:sp>
      <p:sp>
        <p:nvSpPr>
          <p:cNvPr id="11" name="文字方塊 10">
            <a:extLst>
              <a:ext uri="{FF2B5EF4-FFF2-40B4-BE49-F238E27FC236}">
                <a16:creationId xmlns:a16="http://schemas.microsoft.com/office/drawing/2014/main" id="{885638E4-677C-0A5E-BBDE-B801E83073E3}"/>
              </a:ext>
            </a:extLst>
          </p:cNvPr>
          <p:cNvSpPr txBox="1"/>
          <p:nvPr/>
        </p:nvSpPr>
        <p:spPr>
          <a:xfrm>
            <a:off x="5938126" y="3664761"/>
            <a:ext cx="27808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我們再試</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解法</a:t>
            </a:r>
          </a:p>
        </p:txBody>
      </p:sp>
      <p:sp>
        <p:nvSpPr>
          <p:cNvPr id="12" name="文字方塊 11">
            <a:extLst>
              <a:ext uri="{FF2B5EF4-FFF2-40B4-BE49-F238E27FC236}">
                <a16:creationId xmlns:a16="http://schemas.microsoft.com/office/drawing/2014/main" id="{913318E3-38BE-58B8-DA72-9DB38B30AAA9}"/>
              </a:ext>
            </a:extLst>
          </p:cNvPr>
          <p:cNvSpPr txBox="1"/>
          <p:nvPr/>
        </p:nvSpPr>
        <p:spPr>
          <a:xfrm>
            <a:off x="8272370" y="3664761"/>
            <a:ext cx="15712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驗證一下</a:t>
            </a:r>
          </a:p>
        </p:txBody>
      </p:sp>
      <p:sp>
        <p:nvSpPr>
          <p:cNvPr id="13" name="文字方塊 12">
            <a:extLst>
              <a:ext uri="{FF2B5EF4-FFF2-40B4-BE49-F238E27FC236}">
                <a16:creationId xmlns:a16="http://schemas.microsoft.com/office/drawing/2014/main" id="{EB90AA1F-386B-17BE-EE77-DEB67F16B03A}"/>
              </a:ext>
            </a:extLst>
          </p:cNvPr>
          <p:cNvSpPr txBox="1"/>
          <p:nvPr/>
        </p:nvSpPr>
        <p:spPr>
          <a:xfrm>
            <a:off x="9776078" y="3694752"/>
            <a:ext cx="19431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好像是對的</a:t>
            </a:r>
          </a:p>
        </p:txBody>
      </p:sp>
      <p:sp>
        <p:nvSpPr>
          <p:cNvPr id="14" name="文字方塊 13">
            <a:extLst>
              <a:ext uri="{FF2B5EF4-FFF2-40B4-BE49-F238E27FC236}">
                <a16:creationId xmlns:a16="http://schemas.microsoft.com/office/drawing/2014/main" id="{5762A7A3-90AB-4106-7357-596E18D733EB}"/>
              </a:ext>
            </a:extLst>
          </p:cNvPr>
          <p:cNvSpPr txBox="1"/>
          <p:nvPr/>
        </p:nvSpPr>
        <p:spPr>
          <a:xfrm>
            <a:off x="5938331" y="4205003"/>
            <a:ext cx="27808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還可以嘗試</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解法</a:t>
            </a:r>
          </a:p>
        </p:txBody>
      </p:sp>
      <p:sp>
        <p:nvSpPr>
          <p:cNvPr id="15" name="文字方塊 14">
            <a:extLst>
              <a:ext uri="{FF2B5EF4-FFF2-40B4-BE49-F238E27FC236}">
                <a16:creationId xmlns:a16="http://schemas.microsoft.com/office/drawing/2014/main" id="{B0EF8A4E-DA77-5759-3276-525199215228}"/>
              </a:ext>
            </a:extLst>
          </p:cNvPr>
          <p:cNvSpPr txBox="1"/>
          <p:nvPr/>
        </p:nvSpPr>
        <p:spPr>
          <a:xfrm>
            <a:off x="8529545" y="4205004"/>
            <a:ext cx="24665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看起來不好</a:t>
            </a:r>
          </a:p>
        </p:txBody>
      </p:sp>
      <p:sp>
        <p:nvSpPr>
          <p:cNvPr id="16" name="文字方塊 15">
            <a:extLst>
              <a:ext uri="{FF2B5EF4-FFF2-40B4-BE49-F238E27FC236}">
                <a16:creationId xmlns:a16="http://schemas.microsoft.com/office/drawing/2014/main" id="{A52F8956-9B60-8EBA-65BB-A779841FF113}"/>
              </a:ext>
            </a:extLst>
          </p:cNvPr>
          <p:cNvSpPr txBox="1"/>
          <p:nvPr/>
        </p:nvSpPr>
        <p:spPr>
          <a:xfrm>
            <a:off x="5742243" y="5441711"/>
            <a:ext cx="59535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方法來解題，給你最終答案</a:t>
            </a:r>
          </a:p>
        </p:txBody>
      </p:sp>
      <p:sp>
        <p:nvSpPr>
          <p:cNvPr id="17" name="矩形: 圓角 16">
            <a:extLst>
              <a:ext uri="{FF2B5EF4-FFF2-40B4-BE49-F238E27FC236}">
                <a16:creationId xmlns:a16="http://schemas.microsoft.com/office/drawing/2014/main" id="{420D34A3-9452-A4F5-E1BE-3E4433370C13}"/>
              </a:ext>
            </a:extLst>
          </p:cNvPr>
          <p:cNvSpPr/>
          <p:nvPr/>
        </p:nvSpPr>
        <p:spPr>
          <a:xfrm>
            <a:off x="5765640" y="2935080"/>
            <a:ext cx="5840066" cy="1866900"/>
          </a:xfrm>
          <a:prstGeom prst="roundRect">
            <a:avLst>
              <a:gd name="adj" fmla="val 7483"/>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8F52F1DF-7004-BECF-501C-1429F18229F4}"/>
              </a:ext>
            </a:extLst>
          </p:cNvPr>
          <p:cNvSpPr txBox="1"/>
          <p:nvPr/>
        </p:nvSpPr>
        <p:spPr>
          <a:xfrm>
            <a:off x="2796775" y="4303888"/>
            <a:ext cx="189163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腦內小劇場</a:t>
            </a:r>
          </a:p>
        </p:txBody>
      </p:sp>
      <p:cxnSp>
        <p:nvCxnSpPr>
          <p:cNvPr id="19" name="直線單箭頭接點 18">
            <a:extLst>
              <a:ext uri="{FF2B5EF4-FFF2-40B4-BE49-F238E27FC236}">
                <a16:creationId xmlns:a16="http://schemas.microsoft.com/office/drawing/2014/main" id="{BC0E29DF-3506-6300-AB77-096E20D19509}"/>
              </a:ext>
            </a:extLst>
          </p:cNvPr>
          <p:cNvCxnSpPr>
            <a:cxnSpLocks/>
          </p:cNvCxnSpPr>
          <p:nvPr/>
        </p:nvCxnSpPr>
        <p:spPr>
          <a:xfrm flipV="1">
            <a:off x="4790283" y="3809811"/>
            <a:ext cx="1119473" cy="62602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文字方塊 20">
            <a:extLst>
              <a:ext uri="{FF2B5EF4-FFF2-40B4-BE49-F238E27FC236}">
                <a16:creationId xmlns:a16="http://schemas.microsoft.com/office/drawing/2014/main" id="{9DA0EC10-5300-DA2D-0091-315614584C32}"/>
              </a:ext>
            </a:extLst>
          </p:cNvPr>
          <p:cNvSpPr txBox="1"/>
          <p:nvPr/>
        </p:nvSpPr>
        <p:spPr>
          <a:xfrm>
            <a:off x="1645107" y="5000447"/>
            <a:ext cx="348027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規劃、嘗試、驗證 </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使用者可以選擇不看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甚至不能看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0" name="直線單箭頭接點 19">
            <a:extLst>
              <a:ext uri="{FF2B5EF4-FFF2-40B4-BE49-F238E27FC236}">
                <a16:creationId xmlns:a16="http://schemas.microsoft.com/office/drawing/2014/main" id="{52589BAF-F466-E7A7-747E-FB817C90BD70}"/>
              </a:ext>
            </a:extLst>
          </p:cNvPr>
          <p:cNvCxnSpPr>
            <a:cxnSpLocks/>
          </p:cNvCxnSpPr>
          <p:nvPr/>
        </p:nvCxnSpPr>
        <p:spPr>
          <a:xfrm>
            <a:off x="6490990" y="4881017"/>
            <a:ext cx="0" cy="509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51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P spid="17" grpId="0" animBg="1"/>
      <p:bldP spid="18"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07670-7597-C31D-AC94-0F832F9A533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模型自己產生的思考過程 </a:t>
            </a:r>
            <a:r>
              <a:rPr lang="en-US" altLang="zh-TW" dirty="0">
                <a:latin typeface="微軟正黑體" panose="020B0604030504040204" pitchFamily="34" charset="-120"/>
                <a:ea typeface="微軟正黑體" panose="020B0604030504040204" pitchFamily="34" charset="-120"/>
              </a:rPr>
              <a:t>(Reasoning) </a:t>
            </a:r>
            <a:endParaRPr lang="zh-TW" altLang="en-US" dirty="0"/>
          </a:p>
        </p:txBody>
      </p:sp>
      <p:pic>
        <p:nvPicPr>
          <p:cNvPr id="5" name="圖片 4">
            <a:extLst>
              <a:ext uri="{FF2B5EF4-FFF2-40B4-BE49-F238E27FC236}">
                <a16:creationId xmlns:a16="http://schemas.microsoft.com/office/drawing/2014/main" id="{8EAA242A-B6E2-AF85-51FB-7BE9D0F34FA6}"/>
              </a:ext>
            </a:extLst>
          </p:cNvPr>
          <p:cNvPicPr>
            <a:picLocks noChangeAspect="1"/>
          </p:cNvPicPr>
          <p:nvPr/>
        </p:nvPicPr>
        <p:blipFill>
          <a:blip r:embed="rId3"/>
          <a:stretch>
            <a:fillRect/>
          </a:stretch>
        </p:blipFill>
        <p:spPr>
          <a:xfrm>
            <a:off x="939800" y="1690688"/>
            <a:ext cx="6894279" cy="4377602"/>
          </a:xfrm>
          <a:prstGeom prst="rect">
            <a:avLst/>
          </a:prstGeom>
        </p:spPr>
      </p:pic>
      <p:sp>
        <p:nvSpPr>
          <p:cNvPr id="7" name="文字方塊 6">
            <a:extLst>
              <a:ext uri="{FF2B5EF4-FFF2-40B4-BE49-F238E27FC236}">
                <a16:creationId xmlns:a16="http://schemas.microsoft.com/office/drawing/2014/main" id="{D54B5164-B56C-47EF-DD43-732E87759AC5}"/>
              </a:ext>
            </a:extLst>
          </p:cNvPr>
          <p:cNvSpPr txBox="1"/>
          <p:nvPr/>
        </p:nvSpPr>
        <p:spPr>
          <a:xfrm>
            <a:off x="2409372" y="6123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https://youtu.be/bJFtcwLSNxI?si=hT-nKkFEEd-zJypH</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074" name="Picture 2">
            <a:extLst>
              <a:ext uri="{FF2B5EF4-FFF2-40B4-BE49-F238E27FC236}">
                <a16:creationId xmlns:a16="http://schemas.microsoft.com/office/drawing/2014/main" id="{29D738B1-A9A0-4157-0923-327E1CD6F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814" y="2009208"/>
            <a:ext cx="3795814" cy="379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33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5FA50F0-B56F-1A80-E52D-44ECC9E75952}"/>
            </a:ext>
          </a:extLst>
        </p:cNvPr>
        <p:cNvGrpSpPr/>
        <p:nvPr/>
      </p:nvGrpSpPr>
      <p:grpSpPr>
        <a:xfrm>
          <a:off x="0" y="0"/>
          <a:ext cx="0" cy="0"/>
          <a:chOff x="0" y="0"/>
          <a:chExt cx="0" cy="0"/>
        </a:xfrm>
      </p:grpSpPr>
      <p:sp>
        <p:nvSpPr>
          <p:cNvPr id="22"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一張含有 地圖, 大自然 的圖片&#10;&#10;自動產生的描述">
            <a:extLst>
              <a:ext uri="{FF2B5EF4-FFF2-40B4-BE49-F238E27FC236}">
                <a16:creationId xmlns:a16="http://schemas.microsoft.com/office/drawing/2014/main" id="{13C46DE8-8571-589E-9EEC-CF33C38003E7}"/>
              </a:ext>
            </a:extLst>
          </p:cNvPr>
          <p:cNvPicPr>
            <a:picLocks noChangeAspect="1"/>
          </p:cNvPicPr>
          <p:nvPr/>
        </p:nvPicPr>
        <p:blipFill>
          <a:blip r:embed="rId2">
            <a:alphaModFix amt="50000"/>
          </a:blip>
          <a:srcRect t="1913" b="12860"/>
          <a:stretch>
            <a:fillRect/>
          </a:stretch>
        </p:blipFill>
        <p:spPr>
          <a:xfrm>
            <a:off x="20" y="1"/>
            <a:ext cx="12191980" cy="6857999"/>
          </a:xfrm>
          <a:prstGeom prst="rect">
            <a:avLst/>
          </a:prstGeom>
        </p:spPr>
      </p:pic>
      <p:sp>
        <p:nvSpPr>
          <p:cNvPr id="2" name="標題 1">
            <a:extLst>
              <a:ext uri="{FF2B5EF4-FFF2-40B4-BE49-F238E27FC236}">
                <a16:creationId xmlns:a16="http://schemas.microsoft.com/office/drawing/2014/main" id="{3143AE71-BB09-F3FE-1FF3-EB1D6CC97FBE}"/>
              </a:ext>
            </a:extLst>
          </p:cNvPr>
          <p:cNvSpPr>
            <a:spLocks noGrp="1"/>
          </p:cNvSpPr>
          <p:nvPr>
            <p:ph type="ctrTitle"/>
          </p:nvPr>
        </p:nvSpPr>
        <p:spPr>
          <a:xfrm>
            <a:off x="1524000" y="1122362"/>
            <a:ext cx="9144000" cy="2900518"/>
          </a:xfrm>
        </p:spPr>
        <p:txBody>
          <a:bodyPr>
            <a:normAutofit/>
          </a:bodyPr>
          <a:lstStyle/>
          <a:p>
            <a:br>
              <a:rPr lang="en-US" altLang="zh-TW"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br>
            <a:r>
              <a:rPr lang="zh-TW" altLang="en-US"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t>請注意在這堂課中</a:t>
            </a:r>
            <a:br>
              <a:rPr lang="en-US" altLang="zh-TW"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br>
            <a:r>
              <a:rPr lang="zh-TW" altLang="en-US"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t>沒有任何模型被訓練</a:t>
            </a:r>
          </a:p>
        </p:txBody>
      </p:sp>
      <p:sp>
        <p:nvSpPr>
          <p:cNvPr id="3" name="副標題 2">
            <a:extLst>
              <a:ext uri="{FF2B5EF4-FFF2-40B4-BE49-F238E27FC236}">
                <a16:creationId xmlns:a16="http://schemas.microsoft.com/office/drawing/2014/main" id="{AD39938A-EF94-FEFB-C632-C25558683BE0}"/>
              </a:ext>
            </a:extLst>
          </p:cNvPr>
          <p:cNvSpPr>
            <a:spLocks noGrp="1"/>
          </p:cNvSpPr>
          <p:nvPr>
            <p:ph type="subTitle" idx="1"/>
          </p:nvPr>
        </p:nvSpPr>
        <p:spPr>
          <a:xfrm>
            <a:off x="1524000" y="4159404"/>
            <a:ext cx="9144000" cy="1098395"/>
          </a:xfrm>
        </p:spPr>
        <p:txBody>
          <a:bodyPr>
            <a:normAutofit/>
          </a:bodyPr>
          <a:lstStyle/>
          <a:p>
            <a:r>
              <a:rPr lang="zh-TW" altLang="en-US" sz="6000" b="1" dirty="0">
                <a:ln w="22225">
                  <a:solidFill>
                    <a:schemeClr val="tx1"/>
                  </a:solidFill>
                  <a:miter lim="800000"/>
                </a:ln>
                <a:solidFill>
                  <a:srgbClr val="FFFF00"/>
                </a:solidFill>
                <a:latin typeface="微軟正黑體" panose="020B0604030504040204" pitchFamily="34" charset="-120"/>
                <a:ea typeface="微軟正黑體" panose="020B0604030504040204" pitchFamily="34" charset="-120"/>
                <a:cs typeface="+mj-cs"/>
              </a:rPr>
              <a:t>這堂課只訓練人類</a:t>
            </a:r>
          </a:p>
        </p:txBody>
      </p:sp>
    </p:spTree>
    <p:extLst>
      <p:ext uri="{BB962C8B-B14F-4D97-AF65-F5344CB8AC3E}">
        <p14:creationId xmlns:p14="http://schemas.microsoft.com/office/powerpoint/2010/main" val="2902964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D45BD8-3079-8226-55EF-916D05DF0E59}"/>
              </a:ext>
            </a:extLst>
          </p:cNvPr>
          <p:cNvSpPr>
            <a:spLocks noGrp="1"/>
          </p:cNvSpPr>
          <p:nvPr>
            <p:ph type="title"/>
          </p:nvPr>
        </p:nvSpPr>
        <p:spPr/>
        <p:txBody>
          <a:bodyPr/>
          <a:lstStyle/>
          <a:p>
            <a:r>
              <a:rPr lang="en-US" altLang="zh-TW" dirty="0"/>
              <a:t>What is in the context?</a:t>
            </a:r>
            <a:endParaRPr lang="zh-TW" altLang="en-US" dirty="0"/>
          </a:p>
        </p:txBody>
      </p:sp>
      <p:sp>
        <p:nvSpPr>
          <p:cNvPr id="3" name="內容版面配置區 2">
            <a:extLst>
              <a:ext uri="{FF2B5EF4-FFF2-40B4-BE49-F238E27FC236}">
                <a16:creationId xmlns:a16="http://schemas.microsoft.com/office/drawing/2014/main" id="{23892789-B0F1-F1E0-07D0-B892FF20231D}"/>
              </a:ext>
            </a:extLst>
          </p:cNvPr>
          <p:cNvSpPr>
            <a:spLocks noGrp="1"/>
          </p:cNvSpPr>
          <p:nvPr>
            <p:ph idx="1"/>
          </p:nvPr>
        </p:nvSpPr>
        <p:spPr/>
        <p:txBody>
          <a:bodyPr/>
          <a:lstStyle/>
          <a:p>
            <a:r>
              <a:rPr lang="en-US" altLang="zh-TW" dirty="0"/>
              <a:t>User prompt (including examples …)</a:t>
            </a:r>
          </a:p>
          <a:p>
            <a:r>
              <a:rPr lang="en-US" altLang="zh-TW" dirty="0"/>
              <a:t>System prompt (persona, behaviors, etc.)</a:t>
            </a:r>
          </a:p>
          <a:p>
            <a:r>
              <a:rPr lang="en-US" altLang="zh-TW" dirty="0"/>
              <a:t>Dialogue history </a:t>
            </a:r>
          </a:p>
          <a:p>
            <a:r>
              <a:rPr lang="en-US" altLang="zh-TW" dirty="0"/>
              <a:t>Memory </a:t>
            </a:r>
          </a:p>
          <a:p>
            <a:r>
              <a:rPr lang="en-US" altLang="zh-TW" dirty="0"/>
              <a:t>Relevant information from other sources </a:t>
            </a:r>
          </a:p>
          <a:p>
            <a:r>
              <a:rPr lang="en-US" altLang="zh-TW" dirty="0"/>
              <a:t>Tool use</a:t>
            </a:r>
          </a:p>
          <a:p>
            <a:r>
              <a:rPr lang="en-US" altLang="zh-TW" dirty="0"/>
              <a:t>Reasoning </a:t>
            </a:r>
          </a:p>
          <a:p>
            <a:endParaRPr lang="zh-TW" altLang="en-US" dirty="0"/>
          </a:p>
        </p:txBody>
      </p:sp>
      <p:sp>
        <p:nvSpPr>
          <p:cNvPr id="4" name="右大括弧 3">
            <a:extLst>
              <a:ext uri="{FF2B5EF4-FFF2-40B4-BE49-F238E27FC236}">
                <a16:creationId xmlns:a16="http://schemas.microsoft.com/office/drawing/2014/main" id="{CB2286DB-6AA2-6B84-32A3-64FC02D595E4}"/>
              </a:ext>
            </a:extLst>
          </p:cNvPr>
          <p:cNvSpPr/>
          <p:nvPr/>
        </p:nvSpPr>
        <p:spPr>
          <a:xfrm>
            <a:off x="7277100" y="1825625"/>
            <a:ext cx="666750" cy="3641725"/>
          </a:xfrm>
          <a:prstGeom prst="rightBrace">
            <a:avLst>
              <a:gd name="adj1" fmla="val 40641"/>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06243E0B-043E-1C4C-DD40-C28FFD31BAFB}"/>
              </a:ext>
            </a:extLst>
          </p:cNvPr>
          <p:cNvSpPr txBox="1"/>
          <p:nvPr/>
        </p:nvSpPr>
        <p:spPr>
          <a:xfrm>
            <a:off x="8115300" y="3365827"/>
            <a:ext cx="24003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Very long!!!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F36BD467-8EC7-9A82-502C-6803D1E2BDF3}"/>
              </a:ext>
            </a:extLst>
          </p:cNvPr>
          <p:cNvSpPr txBox="1"/>
          <p:nvPr/>
        </p:nvSpPr>
        <p:spPr>
          <a:xfrm>
            <a:off x="2343150" y="5826478"/>
            <a:ext cx="9010650" cy="523220"/>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Context Engineering </a:t>
            </a:r>
            <a:r>
              <a:rPr lang="zh-TW" altLang="en-US" sz="2800" dirty="0">
                <a:latin typeface="微軟正黑體" panose="020B0604030504040204" pitchFamily="34" charset="-120"/>
                <a:ea typeface="微軟正黑體" panose="020B0604030504040204" pitchFamily="34" charset="-120"/>
              </a:rPr>
              <a:t>的核心目標：</a:t>
            </a:r>
            <a:r>
              <a:rPr lang="zh-TW" altLang="en-US" sz="2800" b="1" dirty="0">
                <a:solidFill>
                  <a:srgbClr val="FF0000"/>
                </a:solidFill>
                <a:latin typeface="微軟正黑體" panose="020B0604030504040204" pitchFamily="34" charset="-120"/>
                <a:ea typeface="微軟正黑體" panose="020B0604030504040204" pitchFamily="34" charset="-120"/>
              </a:rPr>
              <a:t>避免塞爆 </a:t>
            </a:r>
            <a:r>
              <a:rPr lang="en-US" altLang="zh-TW" sz="2800" b="1" dirty="0">
                <a:solidFill>
                  <a:srgbClr val="FF0000"/>
                </a:solidFill>
                <a:latin typeface="微軟正黑體" panose="020B0604030504040204" pitchFamily="34" charset="-120"/>
                <a:ea typeface="微軟正黑體" panose="020B0604030504040204" pitchFamily="34" charset="-120"/>
              </a:rPr>
              <a:t>Context </a:t>
            </a:r>
            <a:endParaRPr lang="zh-TW" altLang="en-US" sz="2800" b="1"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25745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7FAE6E8-1D9E-4905-AAFE-978D33182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EF1D5D1-46F1-B9F0-B84E-70ED505967D0}"/>
              </a:ext>
            </a:extLst>
          </p:cNvPr>
          <p:cNvSpPr>
            <a:spLocks noGrp="1"/>
          </p:cNvSpPr>
          <p:nvPr>
            <p:ph type="ctrTitle"/>
          </p:nvPr>
        </p:nvSpPr>
        <p:spPr>
          <a:xfrm>
            <a:off x="831317" y="1354819"/>
            <a:ext cx="10361531" cy="2678363"/>
          </a:xfrm>
        </p:spPr>
        <p:txBody>
          <a:bodyPr>
            <a:normAutofit fontScale="90000"/>
          </a:bodyPr>
          <a:lstStyle/>
          <a:p>
            <a:pPr algn="l"/>
            <a:r>
              <a:rPr lang="zh-TW" altLang="en-US" sz="7200" dirty="0">
                <a:solidFill>
                  <a:schemeClr val="bg1"/>
                </a:solidFill>
                <a:latin typeface="微軟正黑體" panose="020B0604030504040204" pitchFamily="34" charset="-120"/>
                <a:ea typeface="微軟正黑體" panose="020B0604030504040204" pitchFamily="34" charset="-120"/>
              </a:rPr>
              <a:t>為什麼 </a:t>
            </a:r>
            <a:r>
              <a:rPr lang="en-US" altLang="zh-TW" sz="7200" dirty="0">
                <a:solidFill>
                  <a:schemeClr val="bg1"/>
                </a:solidFill>
                <a:latin typeface="微軟正黑體" panose="020B0604030504040204" pitchFamily="34" charset="-120"/>
                <a:ea typeface="微軟正黑體" panose="020B0604030504040204" pitchFamily="34" charset="-120"/>
              </a:rPr>
              <a:t>AI</a:t>
            </a:r>
            <a:r>
              <a:rPr lang="zh-TW" altLang="en-US" sz="7200" dirty="0">
                <a:solidFill>
                  <a:schemeClr val="bg1"/>
                </a:solidFill>
                <a:latin typeface="微軟正黑體" panose="020B0604030504040204" pitchFamily="34" charset="-120"/>
                <a:ea typeface="微軟正黑體" panose="020B0604030504040204" pitchFamily="34" charset="-120"/>
              </a:rPr>
              <a:t> </a:t>
            </a:r>
            <a:r>
              <a:rPr lang="en-US" altLang="zh-TW" sz="7200" dirty="0">
                <a:solidFill>
                  <a:schemeClr val="bg1"/>
                </a:solidFill>
                <a:latin typeface="微軟正黑體" panose="020B0604030504040204" pitchFamily="34" charset="-120"/>
                <a:ea typeface="微軟正黑體" panose="020B0604030504040204" pitchFamily="34" charset="-120"/>
              </a:rPr>
              <a:t>Agent </a:t>
            </a:r>
            <a:r>
              <a:rPr lang="zh-TW" altLang="en-US" sz="7200" dirty="0">
                <a:solidFill>
                  <a:schemeClr val="bg1"/>
                </a:solidFill>
                <a:latin typeface="微軟正黑體" panose="020B0604030504040204" pitchFamily="34" charset="-120"/>
                <a:ea typeface="微軟正黑體" panose="020B0604030504040204" pitchFamily="34" charset="-120"/>
              </a:rPr>
              <a:t>時代</a:t>
            </a:r>
            <a:br>
              <a:rPr lang="en-US" altLang="zh-TW" sz="7200" dirty="0">
                <a:solidFill>
                  <a:schemeClr val="bg1"/>
                </a:solidFill>
                <a:latin typeface="微軟正黑體" panose="020B0604030504040204" pitchFamily="34" charset="-120"/>
                <a:ea typeface="微軟正黑體" panose="020B0604030504040204" pitchFamily="34" charset="-120"/>
              </a:rPr>
            </a:br>
            <a:r>
              <a:rPr lang="zh-TW" altLang="en-US" sz="7200" dirty="0">
                <a:solidFill>
                  <a:schemeClr val="bg1"/>
                </a:solidFill>
                <a:latin typeface="微軟正黑體" panose="020B0604030504040204" pitchFamily="34" charset="-120"/>
                <a:ea typeface="微軟正黑體" panose="020B0604030504040204" pitchFamily="34" charset="-120"/>
              </a:rPr>
              <a:t>需要 </a:t>
            </a:r>
            <a:r>
              <a:rPr lang="en-US" altLang="zh-TW" sz="7200" dirty="0">
                <a:solidFill>
                  <a:schemeClr val="bg1"/>
                </a:solidFill>
                <a:latin typeface="微軟正黑體" panose="020B0604030504040204" pitchFamily="34" charset="-120"/>
                <a:ea typeface="微軟正黑體" panose="020B0604030504040204" pitchFamily="34" charset="-120"/>
              </a:rPr>
              <a:t>Context</a:t>
            </a:r>
            <a:r>
              <a:rPr lang="zh-TW" altLang="en-US" sz="7200" dirty="0">
                <a:solidFill>
                  <a:schemeClr val="bg1"/>
                </a:solidFill>
                <a:latin typeface="微軟正黑體" panose="020B0604030504040204" pitchFamily="34" charset="-120"/>
                <a:ea typeface="微軟正黑體" panose="020B0604030504040204" pitchFamily="34" charset="-120"/>
              </a:rPr>
              <a:t> </a:t>
            </a:r>
            <a:r>
              <a:rPr lang="en-US" altLang="zh-TW" sz="7200" dirty="0">
                <a:solidFill>
                  <a:schemeClr val="bg1"/>
                </a:solidFill>
                <a:latin typeface="微軟正黑體" panose="020B0604030504040204" pitchFamily="34" charset="-120"/>
                <a:ea typeface="微軟正黑體" panose="020B0604030504040204" pitchFamily="34" charset="-120"/>
              </a:rPr>
              <a:t>Engineering </a:t>
            </a:r>
            <a:endParaRPr lang="zh-TW" altLang="en-US" sz="7200" dirty="0">
              <a:solidFill>
                <a:schemeClr val="bg1"/>
              </a:solidFill>
              <a:latin typeface="微軟正黑體" panose="020B0604030504040204" pitchFamily="34" charset="-120"/>
              <a:ea typeface="微軟正黑體" panose="020B0604030504040204" pitchFamily="34" charset="-120"/>
            </a:endParaRPr>
          </a:p>
        </p:txBody>
      </p:sp>
      <p:grpSp>
        <p:nvGrpSpPr>
          <p:cNvPr id="15" name="Group 9">
            <a:extLst>
              <a:ext uri="{FF2B5EF4-FFF2-40B4-BE49-F238E27FC236}">
                <a16:creationId xmlns:a16="http://schemas.microsoft.com/office/drawing/2014/main" id="{5F9D1CBF-A219-4C01-85A0-9DF6151EE2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D9FC63AB-02B8-4DDD-8778-397188A37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1">
              <a:extLst>
                <a:ext uri="{FF2B5EF4-FFF2-40B4-BE49-F238E27FC236}">
                  <a16:creationId xmlns:a16="http://schemas.microsoft.com/office/drawing/2014/main" id="{AC0AB7ED-D983-4149-A166-B31B71163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副標題 4">
            <a:extLst>
              <a:ext uri="{FF2B5EF4-FFF2-40B4-BE49-F238E27FC236}">
                <a16:creationId xmlns:a16="http://schemas.microsoft.com/office/drawing/2014/main" id="{D49F739A-E5BB-3D97-2B7C-45859A041044}"/>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1527873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A15A9-ADF3-700E-6909-D5520DD0682A}"/>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621BC58-33CC-9360-3A6C-7F896C764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134" y="491415"/>
            <a:ext cx="954107" cy="871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1A1E25-69D7-DE56-5EA6-324281D16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591" y="2094268"/>
            <a:ext cx="942259" cy="942260"/>
          </a:xfrm>
          <a:prstGeom prst="rect">
            <a:avLst/>
          </a:prstGeom>
          <a:noFill/>
          <a:extLst>
            <a:ext uri="{909E8E84-426E-40DD-AFC4-6F175D3DCCD1}">
              <a14:hiddenFill xmlns:a14="http://schemas.microsoft.com/office/drawing/2010/main">
                <a:solidFill>
                  <a:srgbClr val="FFFFFF"/>
                </a:solidFill>
              </a14:hiddenFill>
            </a:ext>
          </a:extLst>
        </p:spPr>
      </p:pic>
      <p:sp>
        <p:nvSpPr>
          <p:cNvPr id="7" name="語音泡泡: 圓角矩形 6">
            <a:extLst>
              <a:ext uri="{FF2B5EF4-FFF2-40B4-BE49-F238E27FC236}">
                <a16:creationId xmlns:a16="http://schemas.microsoft.com/office/drawing/2014/main" id="{7AC9E80C-28FD-5EE6-6A81-5725E4C68646}"/>
              </a:ext>
            </a:extLst>
          </p:cNvPr>
          <p:cNvSpPr/>
          <p:nvPr/>
        </p:nvSpPr>
        <p:spPr>
          <a:xfrm>
            <a:off x="4217041" y="608570"/>
            <a:ext cx="2169979" cy="411857"/>
          </a:xfrm>
          <a:prstGeom prst="wedgeRoundRectCallout">
            <a:avLst>
              <a:gd name="adj1" fmla="val -54330"/>
              <a:gd name="adj2" fmla="val 95111"/>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Agent </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的翻譯</a:t>
            </a:r>
          </a:p>
        </p:txBody>
      </p:sp>
      <p:sp>
        <p:nvSpPr>
          <p:cNvPr id="8" name="文字方塊 7">
            <a:extLst>
              <a:ext uri="{FF2B5EF4-FFF2-40B4-BE49-F238E27FC236}">
                <a16:creationId xmlns:a16="http://schemas.microsoft.com/office/drawing/2014/main" id="{75E94A35-74E3-D2A5-8451-94D8B367EF43}"/>
              </a:ext>
            </a:extLst>
          </p:cNvPr>
          <p:cNvSpPr txBox="1"/>
          <p:nvPr/>
        </p:nvSpPr>
        <p:spPr>
          <a:xfrm>
            <a:off x="278918" y="408586"/>
            <a:ext cx="226695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一般使用 </a:t>
            </a:r>
            <a:r>
              <a:rPr kumimoji="0" lang="en-US" altLang="zh-TW"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的方式</a:t>
            </a:r>
          </a:p>
        </p:txBody>
      </p:sp>
      <p:sp>
        <p:nvSpPr>
          <p:cNvPr id="13" name="語音泡泡: 圓角矩形 12">
            <a:extLst>
              <a:ext uri="{FF2B5EF4-FFF2-40B4-BE49-F238E27FC236}">
                <a16:creationId xmlns:a16="http://schemas.microsoft.com/office/drawing/2014/main" id="{980D6B3A-3371-C319-26DA-80029B4AD0C4}"/>
              </a:ext>
            </a:extLst>
          </p:cNvPr>
          <p:cNvSpPr/>
          <p:nvPr/>
        </p:nvSpPr>
        <p:spPr>
          <a:xfrm>
            <a:off x="9368386" y="607458"/>
            <a:ext cx="2381170" cy="423509"/>
          </a:xfrm>
          <a:prstGeom prst="wedgeRoundRectCallout">
            <a:avLst>
              <a:gd name="adj1" fmla="val 48163"/>
              <a:gd name="adj2" fmla="val 43161"/>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「人工智慧代理人」</a:t>
            </a:r>
          </a:p>
        </p:txBody>
      </p:sp>
      <p:sp>
        <p:nvSpPr>
          <p:cNvPr id="2" name="文字方塊 1">
            <a:extLst>
              <a:ext uri="{FF2B5EF4-FFF2-40B4-BE49-F238E27FC236}">
                <a16:creationId xmlns:a16="http://schemas.microsoft.com/office/drawing/2014/main" id="{6D040CCF-E10F-B101-F43D-EA5774A21A83}"/>
              </a:ext>
            </a:extLst>
          </p:cNvPr>
          <p:cNvSpPr txBox="1"/>
          <p:nvPr/>
        </p:nvSpPr>
        <p:spPr>
          <a:xfrm>
            <a:off x="338779" y="2079754"/>
            <a:ext cx="226695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Agentic Workflow </a:t>
            </a:r>
            <a:endPar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3" name="Picture 2">
            <a:extLst>
              <a:ext uri="{FF2B5EF4-FFF2-40B4-BE49-F238E27FC236}">
                <a16:creationId xmlns:a16="http://schemas.microsoft.com/office/drawing/2014/main" id="{A5FEDF41-3421-0664-1A35-17FB831EB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397" y="2079754"/>
            <a:ext cx="954107" cy="9541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E12C4CB-06F0-ECC3-7925-83F358B5D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7" y="335722"/>
            <a:ext cx="942259" cy="9422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CA170778-6060-1B09-D435-630976D9B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551" y="2094268"/>
            <a:ext cx="942259" cy="94226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線單箭頭接點 24">
            <a:extLst>
              <a:ext uri="{FF2B5EF4-FFF2-40B4-BE49-F238E27FC236}">
                <a16:creationId xmlns:a16="http://schemas.microsoft.com/office/drawing/2014/main" id="{B122F9C1-FCDE-AA2B-2409-1C468865B2FB}"/>
              </a:ext>
            </a:extLst>
          </p:cNvPr>
          <p:cNvCxnSpPr/>
          <p:nvPr/>
        </p:nvCxnSpPr>
        <p:spPr>
          <a:xfrm>
            <a:off x="6490969" y="814498"/>
            <a:ext cx="8174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3B59838B-FA63-FA18-D7A9-0ED0DE943A5F}"/>
              </a:ext>
            </a:extLst>
          </p:cNvPr>
          <p:cNvCxnSpPr/>
          <p:nvPr/>
        </p:nvCxnSpPr>
        <p:spPr>
          <a:xfrm>
            <a:off x="8403226" y="814498"/>
            <a:ext cx="8174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語音泡泡: 圓角矩形 26">
            <a:extLst>
              <a:ext uri="{FF2B5EF4-FFF2-40B4-BE49-F238E27FC236}">
                <a16:creationId xmlns:a16="http://schemas.microsoft.com/office/drawing/2014/main" id="{3D638718-122D-AD6F-10BD-785C0640C482}"/>
              </a:ext>
            </a:extLst>
          </p:cNvPr>
          <p:cNvSpPr/>
          <p:nvPr/>
        </p:nvSpPr>
        <p:spPr>
          <a:xfrm>
            <a:off x="4244056" y="2374505"/>
            <a:ext cx="1399988" cy="411857"/>
          </a:xfrm>
          <a:prstGeom prst="wedgeRoundRectCallout">
            <a:avLst>
              <a:gd name="adj1" fmla="val -58631"/>
              <a:gd name="adj2" fmla="val 76609"/>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批改作業</a:t>
            </a:r>
          </a:p>
        </p:txBody>
      </p:sp>
      <p:pic>
        <p:nvPicPr>
          <p:cNvPr id="28" name="Picture 2">
            <a:extLst>
              <a:ext uri="{FF2B5EF4-FFF2-40B4-BE49-F238E27FC236}">
                <a16:creationId xmlns:a16="http://schemas.microsoft.com/office/drawing/2014/main" id="{612E85CB-E700-FCB7-640B-5F3C76ED9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510" y="2094268"/>
            <a:ext cx="942259" cy="94226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單箭頭接點 28">
            <a:extLst>
              <a:ext uri="{FF2B5EF4-FFF2-40B4-BE49-F238E27FC236}">
                <a16:creationId xmlns:a16="http://schemas.microsoft.com/office/drawing/2014/main" id="{17925BFA-D026-57C5-912A-0366487ADEAD}"/>
              </a:ext>
            </a:extLst>
          </p:cNvPr>
          <p:cNvCxnSpPr/>
          <p:nvPr/>
        </p:nvCxnSpPr>
        <p:spPr>
          <a:xfrm>
            <a:off x="5859598" y="2556807"/>
            <a:ext cx="8174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08500FCD-BC1F-8A1D-67BD-E6FDA79C89A7}"/>
              </a:ext>
            </a:extLst>
          </p:cNvPr>
          <p:cNvCxnSpPr>
            <a:cxnSpLocks/>
          </p:cNvCxnSpPr>
          <p:nvPr/>
        </p:nvCxnSpPr>
        <p:spPr>
          <a:xfrm>
            <a:off x="7722359" y="2580433"/>
            <a:ext cx="6367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35968612-9B5E-005E-0E00-C166595110D6}"/>
              </a:ext>
            </a:extLst>
          </p:cNvPr>
          <p:cNvCxnSpPr>
            <a:cxnSpLocks/>
          </p:cNvCxnSpPr>
          <p:nvPr/>
        </p:nvCxnSpPr>
        <p:spPr>
          <a:xfrm>
            <a:off x="9471380" y="2575469"/>
            <a:ext cx="6367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A5F52A82-D4E4-9011-EC60-3474A8F5BEF5}"/>
              </a:ext>
            </a:extLst>
          </p:cNvPr>
          <p:cNvSpPr txBox="1"/>
          <p:nvPr/>
        </p:nvSpPr>
        <p:spPr>
          <a:xfrm>
            <a:off x="6254068" y="3088238"/>
            <a:ext cx="18763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noProof="0" dirty="0">
                <a:solidFill>
                  <a:prstClr val="black"/>
                </a:solidFill>
                <a:latin typeface="微軟正黑體" panose="020B0604030504040204" pitchFamily="34" charset="-120"/>
                <a:ea typeface="微軟正黑體" panose="020B0604030504040204" pitchFamily="34" charset="-120"/>
              </a:rPr>
              <a:t>1.</a:t>
            </a:r>
            <a:r>
              <a:rPr lang="zh-TW" altLang="en-US" noProof="0" dirty="0">
                <a:solidFill>
                  <a:prstClr val="black"/>
                </a:solidFill>
                <a:latin typeface="微軟正黑體" panose="020B0604030504040204" pitchFamily="34" charset="-120"/>
                <a:ea typeface="微軟正黑體" panose="020B0604030504040204" pitchFamily="34" charset="-120"/>
              </a:rPr>
              <a:t>檢查相關性</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377E4265-A0AB-1EC8-3205-A773746F527E}"/>
              </a:ext>
            </a:extLst>
          </p:cNvPr>
          <p:cNvSpPr txBox="1"/>
          <p:nvPr/>
        </p:nvSpPr>
        <p:spPr>
          <a:xfrm>
            <a:off x="7989483" y="3088238"/>
            <a:ext cx="18763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noProof="0" dirty="0">
                <a:solidFill>
                  <a:prstClr val="black"/>
                </a:solidFill>
                <a:latin typeface="微軟正黑體" panose="020B0604030504040204" pitchFamily="34" charset="-120"/>
                <a:ea typeface="微軟正黑體" panose="020B0604030504040204" pitchFamily="34" charset="-120"/>
              </a:rPr>
              <a:t>2.</a:t>
            </a:r>
            <a:r>
              <a:rPr lang="zh-TW" altLang="en-US" noProof="0" dirty="0">
                <a:solidFill>
                  <a:prstClr val="black"/>
                </a:solidFill>
                <a:latin typeface="微軟正黑體" panose="020B0604030504040204" pitchFamily="34" charset="-120"/>
                <a:ea typeface="微軟正黑體" panose="020B0604030504040204" pitchFamily="34" charset="-120"/>
              </a:rPr>
              <a:t>給予分數</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43B54BFD-C7DF-D5D5-27ED-B2617EEA7CB2}"/>
              </a:ext>
            </a:extLst>
          </p:cNvPr>
          <p:cNvSpPr txBox="1"/>
          <p:nvPr/>
        </p:nvSpPr>
        <p:spPr>
          <a:xfrm>
            <a:off x="9670615" y="3088238"/>
            <a:ext cx="18763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noProof="0" dirty="0">
                <a:solidFill>
                  <a:prstClr val="black"/>
                </a:solidFill>
                <a:latin typeface="微軟正黑體" panose="020B0604030504040204" pitchFamily="34" charset="-120"/>
                <a:ea typeface="微軟正黑體" panose="020B0604030504040204" pitchFamily="34" charset="-120"/>
              </a:rPr>
              <a:t>3.</a:t>
            </a:r>
            <a:r>
              <a:rPr lang="zh-TW" altLang="en-US" noProof="0" dirty="0">
                <a:solidFill>
                  <a:prstClr val="black"/>
                </a:solidFill>
                <a:latin typeface="微軟正黑體" panose="020B0604030504040204" pitchFamily="34" charset="-120"/>
                <a:ea typeface="微軟正黑體" panose="020B0604030504040204" pitchFamily="34" charset="-120"/>
              </a:rPr>
              <a:t>分數</a:t>
            </a:r>
            <a:r>
              <a:rPr kumimoji="0" lang="zh-TW" altLang="en-US" b="0" i="0" u="none" strike="noStrike" kern="1200" cap="none" spc="0" normalizeH="0" baseline="0" dirty="0">
                <a:ln>
                  <a:noFill/>
                </a:ln>
                <a:solidFill>
                  <a:prstClr val="black"/>
                </a:solidFill>
                <a:effectLst/>
                <a:uLnTx/>
                <a:uFillTx/>
                <a:latin typeface="微軟正黑體" panose="020B0604030504040204" pitchFamily="34" charset="-120"/>
                <a:ea typeface="微軟正黑體" panose="020B0604030504040204" pitchFamily="34" charset="-120"/>
              </a:rPr>
              <a:t>檢查</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E29DDBA0-FDEC-0BC1-1C1D-AA55A5C946E2}"/>
              </a:ext>
            </a:extLst>
          </p:cNvPr>
          <p:cNvSpPr txBox="1"/>
          <p:nvPr/>
        </p:nvSpPr>
        <p:spPr>
          <a:xfrm>
            <a:off x="338779" y="3088238"/>
            <a:ext cx="2753237"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按照固定 </a:t>
            </a:r>
            <a:r>
              <a:rPr lang="en-US" altLang="zh-TW" sz="2400" dirty="0">
                <a:latin typeface="微軟正黑體" panose="020B0604030504040204" pitchFamily="34" charset="-120"/>
                <a:ea typeface="微軟正黑體" panose="020B0604030504040204" pitchFamily="34" charset="-120"/>
              </a:rPr>
              <a:t>SOP</a:t>
            </a:r>
            <a:endParaRPr lang="zh-TW" altLang="en-US" sz="24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64B59F75-802E-5DB8-AEDD-1847F03666D2}"/>
              </a:ext>
            </a:extLst>
          </p:cNvPr>
          <p:cNvSpPr txBox="1"/>
          <p:nvPr/>
        </p:nvSpPr>
        <p:spPr>
          <a:xfrm>
            <a:off x="357829" y="1414191"/>
            <a:ext cx="2753237"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一問一答</a:t>
            </a:r>
          </a:p>
        </p:txBody>
      </p:sp>
      <p:pic>
        <p:nvPicPr>
          <p:cNvPr id="9" name="Picture 2">
            <a:extLst>
              <a:ext uri="{FF2B5EF4-FFF2-40B4-BE49-F238E27FC236}">
                <a16:creationId xmlns:a16="http://schemas.microsoft.com/office/drawing/2014/main" id="{3D56D8A3-BED6-5D5B-2C53-0C6FCCF73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077" y="4456099"/>
            <a:ext cx="954107" cy="95410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3200290B-D6F3-587D-0D8D-C71492E3389B}"/>
              </a:ext>
            </a:extLst>
          </p:cNvPr>
          <p:cNvSpPr txBox="1"/>
          <p:nvPr/>
        </p:nvSpPr>
        <p:spPr>
          <a:xfrm>
            <a:off x="360157" y="4527738"/>
            <a:ext cx="22669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Agent </a:t>
            </a:r>
            <a:endParaRPr kumimoji="0" lang="zh-TW" altLang="en-US" sz="2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語音泡泡: 圓角矩形 11">
            <a:extLst>
              <a:ext uri="{FF2B5EF4-FFF2-40B4-BE49-F238E27FC236}">
                <a16:creationId xmlns:a16="http://schemas.microsoft.com/office/drawing/2014/main" id="{847439BA-9C29-A907-712F-8A5E30153572}"/>
              </a:ext>
            </a:extLst>
          </p:cNvPr>
          <p:cNvSpPr/>
          <p:nvPr/>
        </p:nvSpPr>
        <p:spPr>
          <a:xfrm>
            <a:off x="4781092" y="4221494"/>
            <a:ext cx="2349566" cy="411856"/>
          </a:xfrm>
          <a:prstGeom prst="wedgeRoundRectCallout">
            <a:avLst>
              <a:gd name="adj1" fmla="val -55403"/>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解決某個研究問題</a:t>
            </a: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9B81479B-D78E-92CB-F59D-CF0EC85FC521}"/>
              </a:ext>
            </a:extLst>
          </p:cNvPr>
          <p:cNvSpPr txBox="1"/>
          <p:nvPr/>
        </p:nvSpPr>
        <p:spPr>
          <a:xfrm>
            <a:off x="354217" y="5167168"/>
            <a:ext cx="314045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自己決定解決問題步驟</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、靈活調整計畫</a:t>
            </a:r>
          </a:p>
        </p:txBody>
      </p:sp>
      <p:pic>
        <p:nvPicPr>
          <p:cNvPr id="15" name="Picture 2">
            <a:extLst>
              <a:ext uri="{FF2B5EF4-FFF2-40B4-BE49-F238E27FC236}">
                <a16:creationId xmlns:a16="http://schemas.microsoft.com/office/drawing/2014/main" id="{8681965D-9197-E287-0803-13F130775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693" y="4462023"/>
            <a:ext cx="942259" cy="9422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73ADC611-D21F-AD89-24CC-6E0D860FB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8821" y="515181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49388BBB-D25E-15D4-716E-FD174B2B66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787" y="3831312"/>
            <a:ext cx="1128425" cy="112842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單箭頭接點 17">
            <a:extLst>
              <a:ext uri="{FF2B5EF4-FFF2-40B4-BE49-F238E27FC236}">
                <a16:creationId xmlns:a16="http://schemas.microsoft.com/office/drawing/2014/main" id="{6E6323B4-F9C4-DE7F-2116-47A38725666A}"/>
              </a:ext>
            </a:extLst>
          </p:cNvPr>
          <p:cNvCxnSpPr>
            <a:cxnSpLocks/>
          </p:cNvCxnSpPr>
          <p:nvPr/>
        </p:nvCxnSpPr>
        <p:spPr>
          <a:xfrm>
            <a:off x="5037955" y="4901978"/>
            <a:ext cx="25432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D666FC9-8166-8CB5-5B59-0697C1D88727}"/>
              </a:ext>
            </a:extLst>
          </p:cNvPr>
          <p:cNvCxnSpPr>
            <a:cxnSpLocks/>
          </p:cNvCxnSpPr>
          <p:nvPr/>
        </p:nvCxnSpPr>
        <p:spPr>
          <a:xfrm flipH="1" flipV="1">
            <a:off x="8922200" y="5450546"/>
            <a:ext cx="1230670" cy="6356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3055B28-864B-51AA-30EF-214184C4E83D}"/>
              </a:ext>
            </a:extLst>
          </p:cNvPr>
          <p:cNvCxnSpPr>
            <a:cxnSpLocks/>
          </p:cNvCxnSpPr>
          <p:nvPr/>
        </p:nvCxnSpPr>
        <p:spPr>
          <a:xfrm flipH="1">
            <a:off x="9016792" y="4437414"/>
            <a:ext cx="1116062" cy="5708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6661EDCC-3B08-A1EB-1229-42033B6065B6}"/>
              </a:ext>
            </a:extLst>
          </p:cNvPr>
          <p:cNvCxnSpPr>
            <a:cxnSpLocks/>
          </p:cNvCxnSpPr>
          <p:nvPr/>
        </p:nvCxnSpPr>
        <p:spPr>
          <a:xfrm flipV="1">
            <a:off x="8982972" y="4220016"/>
            <a:ext cx="1066904" cy="5672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8CBCF8F-43E2-23BD-741E-F865BC2FFB82}"/>
              </a:ext>
            </a:extLst>
          </p:cNvPr>
          <p:cNvCxnSpPr>
            <a:cxnSpLocks/>
          </p:cNvCxnSpPr>
          <p:nvPr/>
        </p:nvCxnSpPr>
        <p:spPr>
          <a:xfrm>
            <a:off x="8982972" y="5270140"/>
            <a:ext cx="1237924" cy="6250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5121E74-74CD-9B28-0FCB-87534F1EA7EE}"/>
              </a:ext>
            </a:extLst>
          </p:cNvPr>
          <p:cNvCxnSpPr>
            <a:cxnSpLocks/>
          </p:cNvCxnSpPr>
          <p:nvPr/>
        </p:nvCxnSpPr>
        <p:spPr>
          <a:xfrm flipH="1">
            <a:off x="4967205" y="5120641"/>
            <a:ext cx="25432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6">
            <a:extLst>
              <a:ext uri="{FF2B5EF4-FFF2-40B4-BE49-F238E27FC236}">
                <a16:creationId xmlns:a16="http://schemas.microsoft.com/office/drawing/2014/main" id="{DD2F29D7-B817-A3EA-F487-EA2E107CF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1593" y="5100266"/>
            <a:ext cx="854453" cy="85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32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7" grpId="0" animBg="1"/>
      <p:bldP spid="33" grpId="0"/>
      <p:bldP spid="34" grpId="0"/>
      <p:bldP spid="35" grpId="0"/>
      <p:bldP spid="10" grpId="0"/>
      <p:bldP spid="5" grpId="0"/>
      <p:bldP spid="12"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AA2233-9BA1-78EF-3B71-86097D85E489}"/>
              </a:ext>
            </a:extLst>
          </p:cNvPr>
          <p:cNvSpPr>
            <a:spLocks noGrp="1"/>
          </p:cNvSpPr>
          <p:nvPr>
            <p:ph type="title"/>
          </p:nvPr>
        </p:nvSpPr>
        <p:spPr/>
        <p:txBody>
          <a:bodyPr/>
          <a:lstStyle/>
          <a:p>
            <a:r>
              <a:rPr lang="en-US" altLang="zh-TW" dirty="0"/>
              <a:t>AI</a:t>
            </a:r>
            <a:r>
              <a:rPr lang="zh-TW" altLang="en-US" dirty="0"/>
              <a:t> </a:t>
            </a:r>
            <a:r>
              <a:rPr lang="en-US" altLang="zh-TW" dirty="0"/>
              <a:t>Agent </a:t>
            </a:r>
            <a:endParaRPr lang="zh-TW" altLang="en-US" dirty="0"/>
          </a:p>
        </p:txBody>
      </p:sp>
      <p:pic>
        <p:nvPicPr>
          <p:cNvPr id="4" name="Picture 2">
            <a:extLst>
              <a:ext uri="{FF2B5EF4-FFF2-40B4-BE49-F238E27FC236}">
                <a16:creationId xmlns:a16="http://schemas.microsoft.com/office/drawing/2014/main" id="{0629B543-28CC-787E-23E0-62F0097C6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CBFA083-891C-80ED-414C-B97C4AAA4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FC5035EA-BB0A-C9CB-6F37-45B77F3A10D4}"/>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A93D6432-A324-A319-9752-280421301821}"/>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70234F4-8B55-D71D-CC97-8F3527C63773}"/>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7F8DDBE-E100-BD6F-89C8-5B8FECBD7AA6}"/>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E010B2DE-596E-7661-C8E6-D610AEFC2F95}"/>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64968E0-E8FD-6E6F-7719-9A8211FEB986}"/>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5F2E7B8E-56B4-E879-2CA5-C9BE669E1E6C}"/>
              </a:ext>
            </a:extLst>
          </p:cNvPr>
          <p:cNvSpPr txBox="1"/>
          <p:nvPr/>
        </p:nvSpPr>
        <p:spPr>
          <a:xfrm>
            <a:off x="1328298" y="2839404"/>
            <a:ext cx="10160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BE94A1C4-F176-C2A6-C06F-1C86D30012E6}"/>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CD093E9E-D9F8-A0C8-0CA2-4F945205E86D}"/>
              </a:ext>
            </a:extLst>
          </p:cNvPr>
          <p:cNvSpPr txBox="1"/>
          <p:nvPr/>
        </p:nvSpPr>
        <p:spPr>
          <a:xfrm>
            <a:off x="5273040" y="5235247"/>
            <a:ext cx="19710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4" name="直線接點 23">
            <a:extLst>
              <a:ext uri="{FF2B5EF4-FFF2-40B4-BE49-F238E27FC236}">
                <a16:creationId xmlns:a16="http://schemas.microsoft.com/office/drawing/2014/main" id="{08428990-89C2-0A6A-0A0B-FD1EA91C56FE}"/>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697FB10F-4293-4216-725D-DE80642BEF08}"/>
              </a:ext>
            </a:extLst>
          </p:cNvPr>
          <p:cNvSpPr txBox="1"/>
          <p:nvPr/>
        </p:nvSpPr>
        <p:spPr>
          <a:xfrm>
            <a:off x="5245674" y="1499460"/>
            <a:ext cx="19710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Observation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a:extLst>
              <a:ext uri="{FF2B5EF4-FFF2-40B4-BE49-F238E27FC236}">
                <a16:creationId xmlns:a16="http://schemas.microsoft.com/office/drawing/2014/main" id="{38F3BA9F-F877-D991-7FB7-34338FE3300A}"/>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箭號: 弧形右彎 11">
            <a:extLst>
              <a:ext uri="{FF2B5EF4-FFF2-40B4-BE49-F238E27FC236}">
                <a16:creationId xmlns:a16="http://schemas.microsoft.com/office/drawing/2014/main" id="{5CEA6123-929B-DEB9-0BF6-2DA457E2C328}"/>
              </a:ext>
            </a:extLst>
          </p:cNvPr>
          <p:cNvSpPr/>
          <p:nvPr/>
        </p:nvSpPr>
        <p:spPr>
          <a:xfrm>
            <a:off x="4926250" y="2839404"/>
            <a:ext cx="1016000" cy="1713545"/>
          </a:xfrm>
          <a:prstGeom prst="curv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箭號: 弧形右彎 16">
            <a:extLst>
              <a:ext uri="{FF2B5EF4-FFF2-40B4-BE49-F238E27FC236}">
                <a16:creationId xmlns:a16="http://schemas.microsoft.com/office/drawing/2014/main" id="{AD301653-1FCD-4EFF-6A00-7739BA3BE916}"/>
              </a:ext>
            </a:extLst>
          </p:cNvPr>
          <p:cNvSpPr/>
          <p:nvPr/>
        </p:nvSpPr>
        <p:spPr>
          <a:xfrm flipH="1" flipV="1">
            <a:off x="6574871" y="2741413"/>
            <a:ext cx="1016000" cy="1713545"/>
          </a:xfrm>
          <a:prstGeom prst="curv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A5133F57-1D00-11E7-D3FA-10720CB32AD4}"/>
              </a:ext>
            </a:extLst>
          </p:cNvPr>
          <p:cNvSpPr txBox="1"/>
          <p:nvPr/>
        </p:nvSpPr>
        <p:spPr>
          <a:xfrm>
            <a:off x="9609847" y="3280677"/>
            <a:ext cx="121920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工具</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使用者</a:t>
            </a:r>
          </a:p>
        </p:txBody>
      </p:sp>
      <p:sp>
        <p:nvSpPr>
          <p:cNvPr id="6" name="文字方塊 5">
            <a:extLst>
              <a:ext uri="{FF2B5EF4-FFF2-40B4-BE49-F238E27FC236}">
                <a16:creationId xmlns:a16="http://schemas.microsoft.com/office/drawing/2014/main" id="{DE538C89-F83C-66F3-6311-0CFC6F6A19D4}"/>
              </a:ext>
            </a:extLst>
          </p:cNvPr>
          <p:cNvSpPr txBox="1"/>
          <p:nvPr/>
        </p:nvSpPr>
        <p:spPr>
          <a:xfrm>
            <a:off x="5120870" y="5760112"/>
            <a:ext cx="2362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近乎無限的可能</a:t>
            </a:r>
          </a:p>
        </p:txBody>
      </p:sp>
      <p:sp>
        <p:nvSpPr>
          <p:cNvPr id="8" name="文字方塊 7">
            <a:extLst>
              <a:ext uri="{FF2B5EF4-FFF2-40B4-BE49-F238E27FC236}">
                <a16:creationId xmlns:a16="http://schemas.microsoft.com/office/drawing/2014/main" id="{C70500C9-5F64-6E7E-10FC-A534507F9876}"/>
              </a:ext>
            </a:extLst>
          </p:cNvPr>
          <p:cNvSpPr txBox="1"/>
          <p:nvPr/>
        </p:nvSpPr>
        <p:spPr>
          <a:xfrm>
            <a:off x="5387226" y="636223"/>
            <a:ext cx="18294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用人類語言提供回饋</a:t>
            </a:r>
          </a:p>
        </p:txBody>
      </p:sp>
    </p:spTree>
    <p:extLst>
      <p:ext uri="{BB962C8B-B14F-4D97-AF65-F5344CB8AC3E}">
        <p14:creationId xmlns:p14="http://schemas.microsoft.com/office/powerpoint/2010/main" val="2120779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12" grpId="0" animBg="1"/>
      <p:bldP spid="17" grpId="0" animBg="1"/>
      <p:bldP spid="3" grpId="0"/>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8AEA51-9644-B3E5-0E06-B7A22D07DC72}"/>
              </a:ext>
            </a:extLst>
          </p:cNvPr>
          <p:cNvSpPr>
            <a:spLocks noGrp="1"/>
          </p:cNvSpPr>
          <p:nvPr>
            <p:ph type="title"/>
          </p:nvPr>
        </p:nvSpPr>
        <p:spPr/>
        <p:txBody>
          <a:bodyPr/>
          <a:lstStyle/>
          <a:p>
            <a:r>
              <a:rPr lang="en-US" altLang="zh-TW" dirty="0"/>
              <a:t>Gemini CLI</a:t>
            </a:r>
            <a:endParaRPr lang="zh-TW" altLang="en-US" dirty="0"/>
          </a:p>
        </p:txBody>
      </p:sp>
      <p:pic>
        <p:nvPicPr>
          <p:cNvPr id="8194" name="Picture 2" descr="Gemini CLI Screenshot">
            <a:extLst>
              <a:ext uri="{FF2B5EF4-FFF2-40B4-BE49-F238E27FC236}">
                <a16:creationId xmlns:a16="http://schemas.microsoft.com/office/drawing/2014/main" id="{6C5C10F7-AAAB-44E5-FA14-67332ADF5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225" y="659387"/>
            <a:ext cx="7911348" cy="553922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6202ED3B-08AC-0206-ADFD-9F1F515C2F84}"/>
              </a:ext>
            </a:extLst>
          </p:cNvPr>
          <p:cNvSpPr txBox="1"/>
          <p:nvPr/>
        </p:nvSpPr>
        <p:spPr>
          <a:xfrm>
            <a:off x="838200" y="1502459"/>
            <a:ext cx="2381250" cy="646331"/>
          </a:xfrm>
          <a:prstGeom prst="rect">
            <a:avLst/>
          </a:prstGeom>
          <a:noFill/>
        </p:spPr>
        <p:txBody>
          <a:bodyPr wrap="square">
            <a:spAutoFit/>
          </a:bodyPr>
          <a:lstStyle/>
          <a:p>
            <a:r>
              <a:rPr lang="zh-TW" altLang="en-US" dirty="0"/>
              <a:t>https://github.com/google-gemini/gemini-cli</a:t>
            </a:r>
          </a:p>
        </p:txBody>
      </p:sp>
    </p:spTree>
    <p:extLst>
      <p:ext uri="{BB962C8B-B14F-4D97-AF65-F5344CB8AC3E}">
        <p14:creationId xmlns:p14="http://schemas.microsoft.com/office/powerpoint/2010/main" val="34361848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7AAFE9-1EEF-6320-81C9-013329925AC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從 </a:t>
            </a:r>
            <a:r>
              <a:rPr lang="en-US" altLang="zh-TW" dirty="0">
                <a:latin typeface="微軟正黑體" panose="020B0604030504040204" pitchFamily="34" charset="-120"/>
                <a:ea typeface="微軟正黑體" panose="020B0604030504040204" pitchFamily="34" charset="-120"/>
              </a:rPr>
              <a:t>LLM</a:t>
            </a:r>
            <a:r>
              <a:rPr lang="zh-TW" altLang="en-US" dirty="0">
                <a:latin typeface="微軟正黑體" panose="020B0604030504040204" pitchFamily="34" charset="-120"/>
                <a:ea typeface="微軟正黑體" panose="020B0604030504040204" pitchFamily="34" charset="-120"/>
              </a:rPr>
              <a:t> 的角度來看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要解的問題</a:t>
            </a:r>
          </a:p>
        </p:txBody>
      </p:sp>
      <p:pic>
        <p:nvPicPr>
          <p:cNvPr id="4" name="Picture 2">
            <a:extLst>
              <a:ext uri="{FF2B5EF4-FFF2-40B4-BE49-F238E27FC236}">
                <a16:creationId xmlns:a16="http://schemas.microsoft.com/office/drawing/2014/main" id="{E7ACE622-DAB8-CB87-C700-BB539D0E0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CE5F14C-F689-EF3C-E3F6-98E65B430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3FA5DB3-358F-BB63-2E56-49396D2D6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348709CB-D515-9FC5-630D-45DE0D7C6FE6}"/>
              </a:ext>
            </a:extLst>
          </p:cNvPr>
          <p:cNvSpPr/>
          <p:nvPr/>
        </p:nvSpPr>
        <p:spPr>
          <a:xfrm>
            <a:off x="-5850" y="3363182"/>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sys prompt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75642F02-3377-0D43-3E1E-86FF7BAD0973}"/>
              </a:ext>
            </a:extLst>
          </p:cNvPr>
          <p:cNvSpPr/>
          <p:nvPr/>
        </p:nvSpPr>
        <p:spPr>
          <a:xfrm>
            <a:off x="17941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918CD53F-4E3E-F7AE-9C47-D0A7D7125D5F}"/>
              </a:ext>
            </a:extLst>
          </p:cNvPr>
          <p:cNvSpPr/>
          <p:nvPr/>
        </p:nvSpPr>
        <p:spPr>
          <a:xfrm>
            <a:off x="5385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92D9BBB2-6D88-5E2B-CF14-F1BF16843AD7}"/>
              </a:ext>
            </a:extLst>
          </p:cNvPr>
          <p:cNvSpPr/>
          <p:nvPr/>
        </p:nvSpPr>
        <p:spPr>
          <a:xfrm>
            <a:off x="3599325"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4F2F7D08-E7C3-0821-32ED-8126B45993FB}"/>
              </a:ext>
            </a:extLst>
          </p:cNvPr>
          <p:cNvSpPr/>
          <p:nvPr/>
        </p:nvSpPr>
        <p:spPr>
          <a:xfrm>
            <a:off x="71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D54D9F67-496C-4054-EB96-1E030AED0805}"/>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B5F5FB0A-7EC0-38CF-5352-9A6853C41551}"/>
              </a:ext>
            </a:extLst>
          </p:cNvPr>
          <p:cNvSpPr/>
          <p:nvPr/>
        </p:nvSpPr>
        <p:spPr>
          <a:xfrm>
            <a:off x="107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8788B546-B7B5-C96E-BDA4-45BC20B20FB5}"/>
              </a:ext>
            </a:extLst>
          </p:cNvPr>
          <p:cNvCxnSpPr/>
          <p:nvPr/>
        </p:nvCxnSpPr>
        <p:spPr>
          <a:xfrm flipV="1">
            <a:off x="4485450" y="282502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AF4919EE-59C7-A5C7-95C2-A612F17C7DB6}"/>
              </a:ext>
            </a:extLst>
          </p:cNvPr>
          <p:cNvCxnSpPr>
            <a:cxnSpLocks/>
          </p:cNvCxnSpPr>
          <p:nvPr/>
        </p:nvCxnSpPr>
        <p:spPr>
          <a:xfrm>
            <a:off x="5770500" y="2841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ACA9603-7404-C205-44F5-00E454C2987E}"/>
              </a:ext>
            </a:extLst>
          </p:cNvPr>
          <p:cNvCxnSpPr/>
          <p:nvPr/>
        </p:nvCxnSpPr>
        <p:spPr>
          <a:xfrm flipV="1">
            <a:off x="8052450" y="28234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AE0CB86-D149-E022-1DE5-0E908DE1C6AC}"/>
              </a:ext>
            </a:extLst>
          </p:cNvPr>
          <p:cNvCxnSpPr>
            <a:cxnSpLocks/>
          </p:cNvCxnSpPr>
          <p:nvPr/>
        </p:nvCxnSpPr>
        <p:spPr>
          <a:xfrm>
            <a:off x="9337500" y="28397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8C2A3FB8-BD73-9796-9043-690385762CA5}"/>
              </a:ext>
            </a:extLst>
          </p:cNvPr>
          <p:cNvCxnSpPr/>
          <p:nvPr/>
        </p:nvCxnSpPr>
        <p:spPr>
          <a:xfrm>
            <a:off x="2694150" y="38336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EE6FCE1-16BE-9F9E-F7EA-4B4C6F7AFD63}"/>
              </a:ext>
            </a:extLst>
          </p:cNvPr>
          <p:cNvCxnSpPr>
            <a:cxnSpLocks/>
          </p:cNvCxnSpPr>
          <p:nvPr/>
        </p:nvCxnSpPr>
        <p:spPr>
          <a:xfrm flipV="1">
            <a:off x="3979200" y="38173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780A919-5953-9EF0-00E3-FEA8569F7310}"/>
              </a:ext>
            </a:extLst>
          </p:cNvPr>
          <p:cNvCxnSpPr/>
          <p:nvPr/>
        </p:nvCxnSpPr>
        <p:spPr>
          <a:xfrm>
            <a:off x="631485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01470C96-74CE-A7F9-3FD7-3EDE1A202E19}"/>
              </a:ext>
            </a:extLst>
          </p:cNvPr>
          <p:cNvCxnSpPr>
            <a:cxnSpLocks/>
          </p:cNvCxnSpPr>
          <p:nvPr/>
        </p:nvCxnSpPr>
        <p:spPr>
          <a:xfrm flipV="1">
            <a:off x="759990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856C249-AF04-62EB-24A6-E0572BCCEF79}"/>
              </a:ext>
            </a:extLst>
          </p:cNvPr>
          <p:cNvCxnSpPr/>
          <p:nvPr/>
        </p:nvCxnSpPr>
        <p:spPr>
          <a:xfrm>
            <a:off x="985770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6196CBA-3741-0C87-7EEE-571C871975DC}"/>
              </a:ext>
            </a:extLst>
          </p:cNvPr>
          <p:cNvCxnSpPr>
            <a:cxnSpLocks/>
          </p:cNvCxnSpPr>
          <p:nvPr/>
        </p:nvCxnSpPr>
        <p:spPr>
          <a:xfrm flipV="1">
            <a:off x="1114275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BFF49AD6-378B-B1E7-54E5-C8BC1BE5F065}"/>
              </a:ext>
            </a:extLst>
          </p:cNvPr>
          <p:cNvSpPr txBox="1"/>
          <p:nvPr/>
        </p:nvSpPr>
        <p:spPr>
          <a:xfrm>
            <a:off x="1053163" y="5036572"/>
            <a:ext cx="2021837"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 name="群組 10">
            <a:extLst>
              <a:ext uri="{FF2B5EF4-FFF2-40B4-BE49-F238E27FC236}">
                <a16:creationId xmlns:a16="http://schemas.microsoft.com/office/drawing/2014/main" id="{0A524425-79DB-AF09-F7C4-C950F0D59D65}"/>
              </a:ext>
            </a:extLst>
          </p:cNvPr>
          <p:cNvGrpSpPr/>
          <p:nvPr/>
        </p:nvGrpSpPr>
        <p:grpSpPr>
          <a:xfrm>
            <a:off x="4635913" y="4239238"/>
            <a:ext cx="3157037" cy="1342612"/>
            <a:chOff x="4635913" y="4239238"/>
            <a:chExt cx="3157037" cy="1342612"/>
          </a:xfrm>
        </p:grpSpPr>
        <p:pic>
          <p:nvPicPr>
            <p:cNvPr id="6" name="Picture 2">
              <a:extLst>
                <a:ext uri="{FF2B5EF4-FFF2-40B4-BE49-F238E27FC236}">
                  <a16:creationId xmlns:a16="http://schemas.microsoft.com/office/drawing/2014/main" id="{0BEF215A-0D14-8B9B-04DA-2B918043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B055CDF0-0C08-8D24-C7DC-2615A9DA8C5B}"/>
                </a:ext>
              </a:extLst>
            </p:cNvPr>
            <p:cNvSpPr txBox="1"/>
            <p:nvPr/>
          </p:nvSpPr>
          <p:spPr>
            <a:xfrm>
              <a:off x="4635913" y="5058630"/>
              <a:ext cx="2021837"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7" name="群組 16">
            <a:extLst>
              <a:ext uri="{FF2B5EF4-FFF2-40B4-BE49-F238E27FC236}">
                <a16:creationId xmlns:a16="http://schemas.microsoft.com/office/drawing/2014/main" id="{21FC06FE-381F-3761-40B2-C9A2A5977E4D}"/>
              </a:ext>
            </a:extLst>
          </p:cNvPr>
          <p:cNvGrpSpPr/>
          <p:nvPr/>
        </p:nvGrpSpPr>
        <p:grpSpPr>
          <a:xfrm>
            <a:off x="8218800" y="4227878"/>
            <a:ext cx="3141150" cy="1315434"/>
            <a:chOff x="8218800" y="4227878"/>
            <a:chExt cx="3141150" cy="1315434"/>
          </a:xfrm>
        </p:grpSpPr>
        <p:pic>
          <p:nvPicPr>
            <p:cNvPr id="16" name="Picture 2">
              <a:extLst>
                <a:ext uri="{FF2B5EF4-FFF2-40B4-BE49-F238E27FC236}">
                  <a16:creationId xmlns:a16="http://schemas.microsoft.com/office/drawing/2014/main" id="{8774BEFC-8E57-D544-26B8-635C8E856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9F68CE7-ECDE-BFD9-814B-62BF4F90EF45}"/>
                </a:ext>
              </a:extLst>
            </p:cNvPr>
            <p:cNvSpPr txBox="1"/>
            <p:nvPr/>
          </p:nvSpPr>
          <p:spPr>
            <a:xfrm>
              <a:off x="8218800" y="5020092"/>
              <a:ext cx="2021837"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48C5D9AC-3B79-B5D7-F2AF-5F2FCA934609}"/>
              </a:ext>
            </a:extLst>
          </p:cNvPr>
          <p:cNvSpPr txBox="1"/>
          <p:nvPr/>
        </p:nvSpPr>
        <p:spPr>
          <a:xfrm>
            <a:off x="-479445" y="6024408"/>
            <a:ext cx="72453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一直都在做接龍</a:t>
            </a:r>
          </a:p>
        </p:txBody>
      </p:sp>
      <p:sp>
        <p:nvSpPr>
          <p:cNvPr id="38" name="右大括弧 37">
            <a:extLst>
              <a:ext uri="{FF2B5EF4-FFF2-40B4-BE49-F238E27FC236}">
                <a16:creationId xmlns:a16="http://schemas.microsoft.com/office/drawing/2014/main" id="{045694EC-9BF9-2C37-30B9-EC0DEC7C5D9C}"/>
              </a:ext>
            </a:extLst>
          </p:cNvPr>
          <p:cNvSpPr/>
          <p:nvPr/>
        </p:nvSpPr>
        <p:spPr>
          <a:xfrm rot="5400000">
            <a:off x="6695051" y="1069041"/>
            <a:ext cx="339685" cy="9453915"/>
          </a:xfrm>
          <a:prstGeom prst="rightBrace">
            <a:avLst>
              <a:gd name="adj1" fmla="val 47318"/>
              <a:gd name="adj2" fmla="val 86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E8087D18-2CB4-1BAC-6D70-B1D3AFB8AA8E}"/>
              </a:ext>
            </a:extLst>
          </p:cNvPr>
          <p:cNvSpPr txBox="1"/>
          <p:nvPr/>
        </p:nvSpPr>
        <p:spPr>
          <a:xfrm>
            <a:off x="4708950" y="6022849"/>
            <a:ext cx="72453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 Agent </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倚靠的是語言模型現有的能力</a:t>
            </a:r>
          </a:p>
        </p:txBody>
      </p:sp>
    </p:spTree>
    <p:extLst>
      <p:ext uri="{BB962C8B-B14F-4D97-AF65-F5344CB8AC3E}">
        <p14:creationId xmlns:p14="http://schemas.microsoft.com/office/powerpoint/2010/main" val="3236681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P spid="33" grpId="0"/>
      <p:bldP spid="37" grpId="0"/>
      <p:bldP spid="38"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46A95-2340-591C-3108-DBD4D4C51D1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ED08783-381C-13CC-93DC-C89AE8D8CFA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運行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Agent </a:t>
            </a:r>
            <a:r>
              <a:rPr lang="zh-TW" altLang="en-US" dirty="0">
                <a:latin typeface="微軟正黑體" panose="020B0604030504040204" pitchFamily="34" charset="-120"/>
                <a:ea typeface="微軟正黑體" panose="020B0604030504040204" pitchFamily="34" charset="-120"/>
              </a:rPr>
              <a:t>的挑戰：輸入過長</a:t>
            </a:r>
          </a:p>
        </p:txBody>
      </p:sp>
      <p:pic>
        <p:nvPicPr>
          <p:cNvPr id="4" name="Picture 2">
            <a:extLst>
              <a:ext uri="{FF2B5EF4-FFF2-40B4-BE49-F238E27FC236}">
                <a16:creationId xmlns:a16="http://schemas.microsoft.com/office/drawing/2014/main" id="{B8ECA915-577B-0203-1C87-E68055CC4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B4084A7D-6AA5-3903-1662-02AF4EC1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7C1AF16-F3FF-D63F-C095-C02601571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4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0A48BAE2-2E5A-DE82-6B0C-6302583D687F}"/>
              </a:ext>
            </a:extLst>
          </p:cNvPr>
          <p:cNvSpPr/>
          <p:nvPr/>
        </p:nvSpPr>
        <p:spPr>
          <a:xfrm>
            <a:off x="-5850" y="3363182"/>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sys prompt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DD154080-3678-B2C7-D0A1-ED9DFABD5F30}"/>
              </a:ext>
            </a:extLst>
          </p:cNvPr>
          <p:cNvSpPr/>
          <p:nvPr/>
        </p:nvSpPr>
        <p:spPr>
          <a:xfrm>
            <a:off x="17941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B7F7F91F-85CE-B19F-5D03-1CF3AF27D677}"/>
              </a:ext>
            </a:extLst>
          </p:cNvPr>
          <p:cNvSpPr/>
          <p:nvPr/>
        </p:nvSpPr>
        <p:spPr>
          <a:xfrm>
            <a:off x="5385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F1B06920-2E85-2B1D-B058-1E75E4E01199}"/>
              </a:ext>
            </a:extLst>
          </p:cNvPr>
          <p:cNvSpPr/>
          <p:nvPr/>
        </p:nvSpPr>
        <p:spPr>
          <a:xfrm>
            <a:off x="3599325"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0555C2E-698A-EC82-367A-1914D622D053}"/>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09C96B46-F166-8DE4-0896-DE6E8F2D6022}"/>
              </a:ext>
            </a:extLst>
          </p:cNvPr>
          <p:cNvCxnSpPr/>
          <p:nvPr/>
        </p:nvCxnSpPr>
        <p:spPr>
          <a:xfrm flipV="1">
            <a:off x="4485450" y="282502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0981039-3385-1BBC-8168-7BD6EBE5B4CA}"/>
              </a:ext>
            </a:extLst>
          </p:cNvPr>
          <p:cNvCxnSpPr>
            <a:cxnSpLocks/>
          </p:cNvCxnSpPr>
          <p:nvPr/>
        </p:nvCxnSpPr>
        <p:spPr>
          <a:xfrm>
            <a:off x="5770500" y="2841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2B9CE7B-B425-8294-6846-80883F7554EA}"/>
              </a:ext>
            </a:extLst>
          </p:cNvPr>
          <p:cNvCxnSpPr/>
          <p:nvPr/>
        </p:nvCxnSpPr>
        <p:spPr>
          <a:xfrm flipV="1">
            <a:off x="8052450" y="28234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A4E18C2-D9B4-F347-A7A5-96E5ADFC890B}"/>
              </a:ext>
            </a:extLst>
          </p:cNvPr>
          <p:cNvCxnSpPr>
            <a:cxnSpLocks/>
          </p:cNvCxnSpPr>
          <p:nvPr/>
        </p:nvCxnSpPr>
        <p:spPr>
          <a:xfrm>
            <a:off x="9337500" y="28397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C659C66D-B019-CEAE-2716-1A0014BF8C5A}"/>
              </a:ext>
            </a:extLst>
          </p:cNvPr>
          <p:cNvCxnSpPr/>
          <p:nvPr/>
        </p:nvCxnSpPr>
        <p:spPr>
          <a:xfrm>
            <a:off x="2694150" y="38336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23E6F969-114A-C5BB-1DAB-C49EF1B60272}"/>
              </a:ext>
            </a:extLst>
          </p:cNvPr>
          <p:cNvCxnSpPr>
            <a:cxnSpLocks/>
          </p:cNvCxnSpPr>
          <p:nvPr/>
        </p:nvCxnSpPr>
        <p:spPr>
          <a:xfrm flipV="1">
            <a:off x="3979200" y="38173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8D1C0C0-1D55-C86A-4B3C-093C3D59655E}"/>
              </a:ext>
            </a:extLst>
          </p:cNvPr>
          <p:cNvCxnSpPr/>
          <p:nvPr/>
        </p:nvCxnSpPr>
        <p:spPr>
          <a:xfrm>
            <a:off x="631485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17D830B1-2A8C-40DB-7909-1A57FD32AEBC}"/>
              </a:ext>
            </a:extLst>
          </p:cNvPr>
          <p:cNvCxnSpPr>
            <a:cxnSpLocks/>
          </p:cNvCxnSpPr>
          <p:nvPr/>
        </p:nvCxnSpPr>
        <p:spPr>
          <a:xfrm flipV="1">
            <a:off x="759990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115AE965-BE1C-5700-0FB3-0C0EE93F6E12}"/>
              </a:ext>
            </a:extLst>
          </p:cNvPr>
          <p:cNvCxnSpPr/>
          <p:nvPr/>
        </p:nvCxnSpPr>
        <p:spPr>
          <a:xfrm>
            <a:off x="985770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A4ECF09-2E5A-4B52-EE41-161AA021E03F}"/>
              </a:ext>
            </a:extLst>
          </p:cNvPr>
          <p:cNvCxnSpPr>
            <a:cxnSpLocks/>
          </p:cNvCxnSpPr>
          <p:nvPr/>
        </p:nvCxnSpPr>
        <p:spPr>
          <a:xfrm flipV="1">
            <a:off x="1114275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0BA81735-9E05-720E-E602-02F74BE84C61}"/>
              </a:ext>
            </a:extLst>
          </p:cNvPr>
          <p:cNvSpPr txBox="1"/>
          <p:nvPr/>
        </p:nvSpPr>
        <p:spPr>
          <a:xfrm>
            <a:off x="1053163" y="5036572"/>
            <a:ext cx="2021837"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 name="群組 10">
            <a:extLst>
              <a:ext uri="{FF2B5EF4-FFF2-40B4-BE49-F238E27FC236}">
                <a16:creationId xmlns:a16="http://schemas.microsoft.com/office/drawing/2014/main" id="{0272A40F-EB62-374F-FE1D-CF8B4A6553B9}"/>
              </a:ext>
            </a:extLst>
          </p:cNvPr>
          <p:cNvGrpSpPr/>
          <p:nvPr/>
        </p:nvGrpSpPr>
        <p:grpSpPr>
          <a:xfrm>
            <a:off x="4635913" y="4239238"/>
            <a:ext cx="3157037" cy="1342612"/>
            <a:chOff x="4635913" y="4239238"/>
            <a:chExt cx="3157037" cy="1342612"/>
          </a:xfrm>
        </p:grpSpPr>
        <p:pic>
          <p:nvPicPr>
            <p:cNvPr id="6" name="Picture 2">
              <a:extLst>
                <a:ext uri="{FF2B5EF4-FFF2-40B4-BE49-F238E27FC236}">
                  <a16:creationId xmlns:a16="http://schemas.microsoft.com/office/drawing/2014/main" id="{76E8188C-83CF-2C6D-434B-BB170938B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2243C436-9FF2-EA13-3FBC-C6749126ED02}"/>
                </a:ext>
              </a:extLst>
            </p:cNvPr>
            <p:cNvSpPr txBox="1"/>
            <p:nvPr/>
          </p:nvSpPr>
          <p:spPr>
            <a:xfrm>
              <a:off x="4635913" y="5058630"/>
              <a:ext cx="2021837"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7" name="群組 16">
            <a:extLst>
              <a:ext uri="{FF2B5EF4-FFF2-40B4-BE49-F238E27FC236}">
                <a16:creationId xmlns:a16="http://schemas.microsoft.com/office/drawing/2014/main" id="{D3439257-1B01-8F0C-D04B-EF01D9C0B481}"/>
              </a:ext>
            </a:extLst>
          </p:cNvPr>
          <p:cNvGrpSpPr/>
          <p:nvPr/>
        </p:nvGrpSpPr>
        <p:grpSpPr>
          <a:xfrm>
            <a:off x="8218800" y="4227878"/>
            <a:ext cx="3141150" cy="1315434"/>
            <a:chOff x="8218800" y="4227878"/>
            <a:chExt cx="3141150" cy="1315434"/>
          </a:xfrm>
        </p:grpSpPr>
        <p:pic>
          <p:nvPicPr>
            <p:cNvPr id="16" name="Picture 2">
              <a:extLst>
                <a:ext uri="{FF2B5EF4-FFF2-40B4-BE49-F238E27FC236}">
                  <a16:creationId xmlns:a16="http://schemas.microsoft.com/office/drawing/2014/main" id="{5D5C6C6E-CCE0-5260-9128-E28D937F5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0E612976-2151-C5D9-6F6D-32F340807C00}"/>
                </a:ext>
              </a:extLst>
            </p:cNvPr>
            <p:cNvSpPr txBox="1"/>
            <p:nvPr/>
          </p:nvSpPr>
          <p:spPr>
            <a:xfrm>
              <a:off x="8218800" y="5020092"/>
              <a:ext cx="2021837"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LLM</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28" name="Picture 2">
            <a:extLst>
              <a:ext uri="{FF2B5EF4-FFF2-40B4-BE49-F238E27FC236}">
                <a16:creationId xmlns:a16="http://schemas.microsoft.com/office/drawing/2014/main" id="{0177DF07-DD8B-1F62-E524-8B3E2CEFE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4012" y="4211638"/>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圓角 28">
            <a:extLst>
              <a:ext uri="{FF2B5EF4-FFF2-40B4-BE49-F238E27FC236}">
                <a16:creationId xmlns:a16="http://schemas.microsoft.com/office/drawing/2014/main" id="{D829F1FC-3D42-F705-70CE-B9598F85C2B0}"/>
              </a:ext>
            </a:extLst>
          </p:cNvPr>
          <p:cNvSpPr/>
          <p:nvPr/>
        </p:nvSpPr>
        <p:spPr>
          <a:xfrm>
            <a:off x="-5850" y="3236976"/>
            <a:ext cx="10794300" cy="59666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29DBA121-F425-561A-530F-DF02D4C5DB89}"/>
              </a:ext>
            </a:extLst>
          </p:cNvPr>
          <p:cNvSpPr txBox="1"/>
          <p:nvPr/>
        </p:nvSpPr>
        <p:spPr>
          <a:xfrm>
            <a:off x="7362225" y="3219585"/>
            <a:ext cx="131835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30" name="文字方塊 29">
            <a:extLst>
              <a:ext uri="{FF2B5EF4-FFF2-40B4-BE49-F238E27FC236}">
                <a16:creationId xmlns:a16="http://schemas.microsoft.com/office/drawing/2014/main" id="{2D277059-5631-2939-9B96-C01EA1C20368}"/>
              </a:ext>
            </a:extLst>
          </p:cNvPr>
          <p:cNvSpPr txBox="1"/>
          <p:nvPr/>
        </p:nvSpPr>
        <p:spPr>
          <a:xfrm>
            <a:off x="11077875" y="3316288"/>
            <a:ext cx="853200" cy="461665"/>
          </a:xfrm>
          <a:prstGeom prst="rect">
            <a:avLst/>
          </a:prstGeom>
          <a:noFill/>
        </p:spPr>
        <p:txBody>
          <a:bodyPr wrap="square" rtlCol="0">
            <a:spAutoFit/>
          </a:bodyPr>
          <a:lstStyle/>
          <a:p>
            <a:r>
              <a:rPr lang="en-US" altLang="zh-TW" sz="2400" b="1" dirty="0"/>
              <a:t>?????</a:t>
            </a:r>
            <a:endParaRPr lang="zh-TW" altLang="en-US" sz="2400" b="1" dirty="0"/>
          </a:p>
        </p:txBody>
      </p:sp>
    </p:spTree>
    <p:extLst>
      <p:ext uri="{BB962C8B-B14F-4D97-AF65-F5344CB8AC3E}">
        <p14:creationId xmlns:p14="http://schemas.microsoft.com/office/powerpoint/2010/main" val="6785716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12B054-CC4B-CF79-C3BB-DA6DFA191482}"/>
              </a:ext>
            </a:extLst>
          </p:cNvPr>
          <p:cNvSpPr>
            <a:spLocks noGrp="1"/>
          </p:cNvSpPr>
          <p:nvPr>
            <p:ph type="title"/>
          </p:nvPr>
        </p:nvSpPr>
        <p:spPr/>
        <p:txBody>
          <a:bodyPr/>
          <a:lstStyle/>
          <a:p>
            <a:endParaRPr lang="zh-TW" altLang="en-US" dirty="0"/>
          </a:p>
        </p:txBody>
      </p:sp>
      <p:pic>
        <p:nvPicPr>
          <p:cNvPr id="7" name="內容版面配置區 6" descr="一張含有 文字, 螢幕擷取畫面, 圖表, 繪圖 的圖片&#10;&#10;AI 產生的內容可能不正確。">
            <a:extLst>
              <a:ext uri="{FF2B5EF4-FFF2-40B4-BE49-F238E27FC236}">
                <a16:creationId xmlns:a16="http://schemas.microsoft.com/office/drawing/2014/main" id="{A3333416-9D5E-3EF9-8397-E958948AA9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335518"/>
            <a:ext cx="10260776" cy="5972691"/>
          </a:xfrm>
        </p:spPr>
      </p:pic>
      <p:sp>
        <p:nvSpPr>
          <p:cNvPr id="9" name="文字方塊 8">
            <a:extLst>
              <a:ext uri="{FF2B5EF4-FFF2-40B4-BE49-F238E27FC236}">
                <a16:creationId xmlns:a16="http://schemas.microsoft.com/office/drawing/2014/main" id="{F9FA944B-A308-7ECB-8EB0-F67AD3A6A819}"/>
              </a:ext>
            </a:extLst>
          </p:cNvPr>
          <p:cNvSpPr txBox="1"/>
          <p:nvPr/>
        </p:nvSpPr>
        <p:spPr>
          <a:xfrm>
            <a:off x="190500" y="6308209"/>
            <a:ext cx="12001500" cy="369332"/>
          </a:xfrm>
          <a:prstGeom prst="rect">
            <a:avLst/>
          </a:prstGeom>
          <a:noFill/>
        </p:spPr>
        <p:txBody>
          <a:bodyPr wrap="square">
            <a:spAutoFit/>
          </a:bodyPr>
          <a:lstStyle/>
          <a:p>
            <a:pPr algn="ctr"/>
            <a:r>
              <a:rPr lang="en-US" altLang="zh-TW" dirty="0"/>
              <a:t>Source of image: </a:t>
            </a:r>
            <a:r>
              <a:rPr lang="zh-TW" altLang="en-US" dirty="0"/>
              <a:t>https://www.meibel.ai/post/understanding-the-impact-of-increasing-llm-context-windows</a:t>
            </a:r>
          </a:p>
        </p:txBody>
      </p:sp>
    </p:spTree>
    <p:extLst>
      <p:ext uri="{BB962C8B-B14F-4D97-AF65-F5344CB8AC3E}">
        <p14:creationId xmlns:p14="http://schemas.microsoft.com/office/powerpoint/2010/main" val="1290349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4" descr="一張含有 文字, 螢幕擷取畫面 的圖片&#10;&#10;AI 產生的內容可能不正確。">
            <a:extLst>
              <a:ext uri="{FF2B5EF4-FFF2-40B4-BE49-F238E27FC236}">
                <a16:creationId xmlns:a16="http://schemas.microsoft.com/office/drawing/2014/main" id="{924DD094-4150-E1C9-8293-507284791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5749"/>
            <a:ext cx="9456933" cy="6590301"/>
          </a:xfrm>
          <a:prstGeom prst="rect">
            <a:avLst/>
          </a:prstGeom>
        </p:spPr>
      </p:pic>
      <p:sp>
        <p:nvSpPr>
          <p:cNvPr id="5" name="文字方塊 4">
            <a:extLst>
              <a:ext uri="{FF2B5EF4-FFF2-40B4-BE49-F238E27FC236}">
                <a16:creationId xmlns:a16="http://schemas.microsoft.com/office/drawing/2014/main" id="{4244BDBD-27FB-520E-E8AC-3461A73C7BC3}"/>
              </a:ext>
            </a:extLst>
          </p:cNvPr>
          <p:cNvSpPr txBox="1"/>
          <p:nvPr/>
        </p:nvSpPr>
        <p:spPr>
          <a:xfrm>
            <a:off x="5200510" y="2924199"/>
            <a:ext cx="6134193" cy="369332"/>
          </a:xfrm>
          <a:prstGeom prst="rect">
            <a:avLst/>
          </a:prstGeom>
          <a:noFill/>
        </p:spPr>
        <p:txBody>
          <a:bodyPr wrap="square" rtlCol="0">
            <a:spAutoFit/>
          </a:bodyPr>
          <a:lstStyle/>
          <a:p>
            <a:r>
              <a:rPr lang="en-US" altLang="zh-TW" dirty="0"/>
              <a:t>Source of image: https://www.artfish.ai/p/long-context-llms</a:t>
            </a:r>
            <a:endParaRPr lang="zh-TW" altLang="en-US" dirty="0"/>
          </a:p>
        </p:txBody>
      </p:sp>
      <p:sp>
        <p:nvSpPr>
          <p:cNvPr id="6" name="文字方塊 5">
            <a:extLst>
              <a:ext uri="{FF2B5EF4-FFF2-40B4-BE49-F238E27FC236}">
                <a16:creationId xmlns:a16="http://schemas.microsoft.com/office/drawing/2014/main" id="{26F090FB-D092-ADD1-5F3D-1509EDB9C00C}"/>
              </a:ext>
            </a:extLst>
          </p:cNvPr>
          <p:cNvSpPr txBox="1"/>
          <p:nvPr/>
        </p:nvSpPr>
        <p:spPr>
          <a:xfrm>
            <a:off x="5219607" y="4591050"/>
            <a:ext cx="6134193"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能讀上百萬個 </a:t>
            </a:r>
            <a:r>
              <a:rPr lang="en-US" altLang="zh-TW" sz="2800" dirty="0">
                <a:latin typeface="微軟正黑體" panose="020B0604030504040204" pitchFamily="34" charset="-120"/>
                <a:ea typeface="微軟正黑體" panose="020B0604030504040204" pitchFamily="34" charset="-120"/>
              </a:rPr>
              <a:t>token </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並不代表能讀「</a:t>
            </a:r>
            <a:r>
              <a:rPr lang="zh-TW" altLang="en-US" sz="2800" b="1" dirty="0">
                <a:latin typeface="微軟正黑體" panose="020B0604030504040204" pitchFamily="34" charset="-120"/>
                <a:ea typeface="微軟正黑體" panose="020B0604030504040204" pitchFamily="34" charset="-120"/>
              </a:rPr>
              <a:t>懂</a:t>
            </a:r>
            <a:r>
              <a:rPr lang="zh-TW" altLang="en-US" sz="2800" dirty="0">
                <a:latin typeface="微軟正黑體" panose="020B0604030504040204" pitchFamily="34" charset="-120"/>
                <a:ea typeface="微軟正黑體" panose="020B0604030504040204" pitchFamily="34" charset="-120"/>
              </a:rPr>
              <a:t>」上百萬個 </a:t>
            </a:r>
            <a:r>
              <a:rPr lang="en-US" altLang="zh-TW" sz="2800" dirty="0">
                <a:latin typeface="微軟正黑體" panose="020B0604030504040204" pitchFamily="34" charset="-120"/>
                <a:ea typeface="微軟正黑體" panose="020B0604030504040204" pitchFamily="34" charset="-120"/>
              </a:rPr>
              <a:t>token </a:t>
            </a:r>
            <a:endParaRPr lang="zh-TW" altLang="en-US" sz="28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5A6EB732-257E-0954-80CE-F69B4BC1A23C}"/>
              </a:ext>
            </a:extLst>
          </p:cNvPr>
          <p:cNvSpPr txBox="1"/>
          <p:nvPr/>
        </p:nvSpPr>
        <p:spPr>
          <a:xfrm>
            <a:off x="5238703" y="5618500"/>
            <a:ext cx="6096000" cy="646331"/>
          </a:xfrm>
          <a:prstGeom prst="rect">
            <a:avLst/>
          </a:prstGeom>
          <a:noFill/>
        </p:spPr>
        <p:txBody>
          <a:bodyPr wrap="square">
            <a:spAutoFit/>
          </a:bodyPr>
          <a:lstStyle/>
          <a:p>
            <a:r>
              <a:rPr lang="zh-TW" altLang="en-US" dirty="0"/>
              <a:t>https://www.dbreunig.com/2025/06/22/how-contexts-fail-and-how-to-fix-them.html</a:t>
            </a:r>
          </a:p>
        </p:txBody>
      </p:sp>
    </p:spTree>
    <p:extLst>
      <p:ext uri="{BB962C8B-B14F-4D97-AF65-F5344CB8AC3E}">
        <p14:creationId xmlns:p14="http://schemas.microsoft.com/office/powerpoint/2010/main" val="3190439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B0FB1-DAD8-807A-6D16-8C7E6E0DDD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5566975-B1A6-F994-9802-7A57192CF70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輸入過長會有甚麼問題</a:t>
            </a:r>
            <a:endParaRPr lang="zh-TW" altLang="en-US" dirty="0"/>
          </a:p>
        </p:txBody>
      </p:sp>
      <p:sp>
        <p:nvSpPr>
          <p:cNvPr id="3" name="內容版面配置區 2">
            <a:extLst>
              <a:ext uri="{FF2B5EF4-FFF2-40B4-BE49-F238E27FC236}">
                <a16:creationId xmlns:a16="http://schemas.microsoft.com/office/drawing/2014/main" id="{26B25328-B6C8-E2A1-DE0D-C25E613E3026}"/>
              </a:ext>
            </a:extLst>
          </p:cNvPr>
          <p:cNvSpPr>
            <a:spLocks noGrp="1"/>
          </p:cNvSpPr>
          <p:nvPr>
            <p:ph idx="1"/>
          </p:nvPr>
        </p:nvSpPr>
        <p:spPr/>
        <p:txBody>
          <a:bodyPr>
            <a:normAutofit/>
          </a:bodyPr>
          <a:lstStyle/>
          <a:p>
            <a:r>
              <a:rPr lang="en-US" altLang="zh-TW" sz="2400" dirty="0">
                <a:latin typeface="微軟正黑體" panose="020B0604030504040204" pitchFamily="34" charset="-120"/>
                <a:ea typeface="微軟正黑體" panose="020B0604030504040204" pitchFamily="34" charset="-120"/>
              </a:rPr>
              <a:t>RAG:</a:t>
            </a:r>
            <a:r>
              <a:rPr lang="zh-TW" altLang="en-US" sz="2400" dirty="0">
                <a:latin typeface="微軟正黑體" panose="020B0604030504040204" pitchFamily="34" charset="-120"/>
                <a:ea typeface="微軟正黑體" panose="020B0604030504040204" pitchFamily="34" charset="-120"/>
              </a:rPr>
              <a:t> 搜尋到的資料越多越好嗎？</a:t>
            </a:r>
            <a:r>
              <a:rPr lang="en-US" altLang="zh-TW" sz="2400" dirty="0">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06E50FFF-AB5A-7246-8633-A32238315AA4}"/>
              </a:ext>
            </a:extLst>
          </p:cNvPr>
          <p:cNvSpPr txBox="1"/>
          <p:nvPr/>
        </p:nvSpPr>
        <p:spPr>
          <a:xfrm>
            <a:off x="7029450" y="666532"/>
            <a:ext cx="4762500" cy="646331"/>
          </a:xfrm>
          <a:prstGeom prst="rect">
            <a:avLst/>
          </a:prstGeom>
          <a:noFill/>
        </p:spPr>
        <p:txBody>
          <a:bodyPr wrap="square">
            <a:spAutoFit/>
          </a:bodyPr>
          <a:lstStyle/>
          <a:p>
            <a:r>
              <a:rPr lang="en-US" altLang="zh-TW" dirty="0"/>
              <a:t>https://www.databricks.com/blog/long-context-rag-performance-llms</a:t>
            </a:r>
            <a:endParaRPr lang="zh-TW" altLang="en-US" dirty="0"/>
          </a:p>
        </p:txBody>
      </p:sp>
      <p:pic>
        <p:nvPicPr>
          <p:cNvPr id="2050" name="Picture 2" descr="Line graph of long context performance of GPT, Claude, Llama, Mistral and DBRX models">
            <a:extLst>
              <a:ext uri="{FF2B5EF4-FFF2-40B4-BE49-F238E27FC236}">
                <a16:creationId xmlns:a16="http://schemas.microsoft.com/office/drawing/2014/main" id="{F21187F3-88B3-D8A0-E0A8-37352A5E3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050" y="2338387"/>
            <a:ext cx="8803550" cy="43513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23BE36AC-342F-DBDE-5A88-A81CF2A014BC}"/>
              </a:ext>
            </a:extLst>
          </p:cNvPr>
          <p:cNvCxnSpPr/>
          <p:nvPr/>
        </p:nvCxnSpPr>
        <p:spPr>
          <a:xfrm>
            <a:off x="3746500" y="6070600"/>
            <a:ext cx="24765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2DB04197-4AC9-4003-87AB-CA49642DB9D1}"/>
              </a:ext>
            </a:extLst>
          </p:cNvPr>
          <p:cNvCxnSpPr/>
          <p:nvPr/>
        </p:nvCxnSpPr>
        <p:spPr>
          <a:xfrm>
            <a:off x="6400800" y="6070600"/>
            <a:ext cx="24765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0E49C66-4DC2-2C4A-119D-ADADFE26C3C0}"/>
              </a:ext>
            </a:extLst>
          </p:cNvPr>
          <p:cNvSpPr txBox="1"/>
          <p:nvPr/>
        </p:nvSpPr>
        <p:spPr>
          <a:xfrm>
            <a:off x="4229100" y="5172134"/>
            <a:ext cx="1511300" cy="830997"/>
          </a:xfrm>
          <a:prstGeom prst="rect">
            <a:avLst/>
          </a:prstGeom>
          <a:noFill/>
        </p:spPr>
        <p:txBody>
          <a:bodyPr wrap="square" rtlCol="0">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資料越多</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lgn="ctr"/>
            <a:r>
              <a:rPr lang="zh-TW" altLang="en-US" sz="2400" dirty="0">
                <a:solidFill>
                  <a:schemeClr val="bg1"/>
                </a:solidFill>
                <a:latin typeface="微軟正黑體" panose="020B0604030504040204" pitchFamily="34" charset="-120"/>
                <a:ea typeface="微軟正黑體" panose="020B0604030504040204" pitchFamily="34" charset="-120"/>
              </a:rPr>
              <a:t>結果越好</a:t>
            </a:r>
          </a:p>
        </p:txBody>
      </p:sp>
      <p:sp>
        <p:nvSpPr>
          <p:cNvPr id="9" name="文字方塊 8">
            <a:extLst>
              <a:ext uri="{FF2B5EF4-FFF2-40B4-BE49-F238E27FC236}">
                <a16:creationId xmlns:a16="http://schemas.microsoft.com/office/drawing/2014/main" id="{76C28F84-6E0A-D4B4-05D6-99DF2B79B996}"/>
              </a:ext>
            </a:extLst>
          </p:cNvPr>
          <p:cNvSpPr txBox="1"/>
          <p:nvPr/>
        </p:nvSpPr>
        <p:spPr>
          <a:xfrm>
            <a:off x="6883400" y="5172133"/>
            <a:ext cx="1511300" cy="830997"/>
          </a:xfrm>
          <a:prstGeom prst="rect">
            <a:avLst/>
          </a:prstGeom>
          <a:noFill/>
        </p:spPr>
        <p:txBody>
          <a:bodyPr wrap="square" rtlCol="0">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資料太多看不下去</a:t>
            </a:r>
          </a:p>
        </p:txBody>
      </p:sp>
    </p:spTree>
    <p:extLst>
      <p:ext uri="{BB962C8B-B14F-4D97-AF65-F5344CB8AC3E}">
        <p14:creationId xmlns:p14="http://schemas.microsoft.com/office/powerpoint/2010/main" val="31483609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BC4EAD-2371-F2E9-FC92-ABF52B2645B3}"/>
              </a:ext>
            </a:extLst>
          </p:cNvPr>
          <p:cNvSpPr>
            <a:spLocks noGrp="1"/>
          </p:cNvSpPr>
          <p:nvPr>
            <p:ph type="title"/>
          </p:nvPr>
        </p:nvSpPr>
        <p:spPr/>
        <p:txBody>
          <a:bodyPr/>
          <a:lstStyle/>
          <a:p>
            <a:r>
              <a:rPr lang="en-US" altLang="zh-TW" dirty="0"/>
              <a:t>Context Engineering vs Prompt Engineering </a:t>
            </a:r>
            <a:endParaRPr lang="zh-TW" altLang="en-US" dirty="0"/>
          </a:p>
        </p:txBody>
      </p:sp>
      <p:sp>
        <p:nvSpPr>
          <p:cNvPr id="3" name="內容版面配置區 2">
            <a:extLst>
              <a:ext uri="{FF2B5EF4-FFF2-40B4-BE49-F238E27FC236}">
                <a16:creationId xmlns:a16="http://schemas.microsoft.com/office/drawing/2014/main" id="{FE49F13C-FC71-A3E6-2685-0E14FF924FCD}"/>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有甚麼不同？相同的概念，關注不同的重點 </a:t>
            </a:r>
          </a:p>
        </p:txBody>
      </p:sp>
      <p:sp>
        <p:nvSpPr>
          <p:cNvPr id="4" name="矩形: 圓角 3">
            <a:extLst>
              <a:ext uri="{FF2B5EF4-FFF2-40B4-BE49-F238E27FC236}">
                <a16:creationId xmlns:a16="http://schemas.microsoft.com/office/drawing/2014/main" id="{5B2D51F0-B1F2-F5CE-0BF8-AE07744430C3}"/>
              </a:ext>
            </a:extLst>
          </p:cNvPr>
          <p:cNvSpPr/>
          <p:nvPr/>
        </p:nvSpPr>
        <p:spPr>
          <a:xfrm>
            <a:off x="8077663" y="3973348"/>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4EAA57F1-1741-D7C8-2CF0-B0B75C42A9A6}"/>
              </a:ext>
            </a:extLst>
          </p:cNvPr>
          <p:cNvCxnSpPr>
            <a:cxnSpLocks/>
          </p:cNvCxnSpPr>
          <p:nvPr/>
        </p:nvCxnSpPr>
        <p:spPr>
          <a:xfrm>
            <a:off x="7290684" y="4522191"/>
            <a:ext cx="735688" cy="0"/>
          </a:xfrm>
          <a:prstGeom prst="straightConnector1">
            <a:avLst/>
          </a:prstGeom>
          <a:noFill/>
          <a:ln w="57150" cap="flat" cmpd="sng" algn="ctr">
            <a:solidFill>
              <a:sysClr val="windowText" lastClr="000000"/>
            </a:solidFill>
            <a:prstDash val="solid"/>
            <a:miter lim="800000"/>
            <a:tailEnd type="triangle"/>
          </a:ln>
          <a:effectLst/>
        </p:spPr>
      </p:cxnSp>
      <p:sp>
        <p:nvSpPr>
          <p:cNvPr id="6" name="文字方塊 5">
            <a:extLst>
              <a:ext uri="{FF2B5EF4-FFF2-40B4-BE49-F238E27FC236}">
                <a16:creationId xmlns:a16="http://schemas.microsoft.com/office/drawing/2014/main" id="{62A5C6F5-E0D7-512B-A4DE-43EC2B37A5C8}"/>
              </a:ext>
            </a:extLst>
          </p:cNvPr>
          <p:cNvSpPr txBox="1"/>
          <p:nvPr/>
        </p:nvSpPr>
        <p:spPr>
          <a:xfrm>
            <a:off x="5862699" y="4152951"/>
            <a:ext cx="1745494" cy="830997"/>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輸入 </a:t>
            </a:r>
            <a:r>
              <a:rPr lang="en-US" altLang="zh-TW" sz="2400" dirty="0">
                <a:solidFill>
                  <a:prstClr val="black"/>
                </a:solidFill>
                <a:latin typeface="微軟正黑體" panose="020B0604030504040204" pitchFamily="34" charset="-120"/>
                <a:ea typeface="微軟正黑體" panose="020B0604030504040204" pitchFamily="34" charset="-120"/>
              </a:rPr>
              <a:t>(Prompt)</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96928629-FF83-8D48-AA1F-337DD7020E00}"/>
              </a:ext>
            </a:extLst>
          </p:cNvPr>
          <p:cNvSpPr txBox="1"/>
          <p:nvPr/>
        </p:nvSpPr>
        <p:spPr>
          <a:xfrm>
            <a:off x="10422274" y="4135720"/>
            <a:ext cx="1269867" cy="830997"/>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下一個</a:t>
            </a:r>
            <a:r>
              <a:rPr lang="en-US" altLang="zh-TW" sz="2400" dirty="0">
                <a:solidFill>
                  <a:prstClr val="black"/>
                </a:solidFill>
                <a:latin typeface="微軟正黑體" panose="020B0604030504040204" pitchFamily="34" charset="-120"/>
                <a:ea typeface="微軟正黑體" panose="020B0604030504040204" pitchFamily="34" charset="-120"/>
              </a:rPr>
              <a:t> token</a:t>
            </a:r>
            <a:endParaRPr lang="zh-TW" altLang="en-US" sz="2400" dirty="0">
              <a:solidFill>
                <a:prstClr val="black"/>
              </a:solidFill>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C4286858-191A-4522-6BDD-1247F773EC15}"/>
              </a:ext>
            </a:extLst>
          </p:cNvPr>
          <p:cNvCxnSpPr>
            <a:cxnSpLocks/>
          </p:cNvCxnSpPr>
          <p:nvPr/>
        </p:nvCxnSpPr>
        <p:spPr>
          <a:xfrm>
            <a:off x="9874227" y="4522190"/>
            <a:ext cx="548047" cy="0"/>
          </a:xfrm>
          <a:prstGeom prst="straightConnector1">
            <a:avLst/>
          </a:prstGeom>
          <a:noFill/>
          <a:ln w="57150" cap="flat" cmpd="sng" algn="ctr">
            <a:solidFill>
              <a:sysClr val="windowText" lastClr="000000"/>
            </a:solidFill>
            <a:prstDash val="solid"/>
            <a:miter lim="800000"/>
            <a:tailEnd type="triangle"/>
          </a:ln>
          <a:effectLst/>
        </p:spPr>
      </p:cxnSp>
      <p:sp>
        <p:nvSpPr>
          <p:cNvPr id="12" name="文字方塊 11">
            <a:extLst>
              <a:ext uri="{FF2B5EF4-FFF2-40B4-BE49-F238E27FC236}">
                <a16:creationId xmlns:a16="http://schemas.microsoft.com/office/drawing/2014/main" id="{A1EAE20E-4664-AC91-3000-24FC79B41361}"/>
              </a:ext>
            </a:extLst>
          </p:cNvPr>
          <p:cNvSpPr txBox="1"/>
          <p:nvPr/>
        </p:nvSpPr>
        <p:spPr>
          <a:xfrm>
            <a:off x="1291770" y="2809629"/>
            <a:ext cx="1745494" cy="830997"/>
          </a:xfrm>
          <a:prstGeom prst="rect">
            <a:avLst/>
          </a:prstGeom>
          <a:noFill/>
        </p:spPr>
        <p:txBody>
          <a:bodyPr wrap="square" rtlCol="0">
            <a:spAutoFit/>
          </a:bodyPr>
          <a:lstStyle/>
          <a:p>
            <a:pPr algn="ctr"/>
            <a:r>
              <a:rPr lang="en-US" altLang="zh-TW" sz="2400" b="1" u="sng" dirty="0"/>
              <a:t>Prompt Engineering </a:t>
            </a:r>
            <a:endParaRPr lang="zh-TW" altLang="en-US" sz="2400" b="1" u="sng" dirty="0"/>
          </a:p>
        </p:txBody>
      </p:sp>
      <p:sp>
        <p:nvSpPr>
          <p:cNvPr id="13" name="文字方塊 12">
            <a:extLst>
              <a:ext uri="{FF2B5EF4-FFF2-40B4-BE49-F238E27FC236}">
                <a16:creationId xmlns:a16="http://schemas.microsoft.com/office/drawing/2014/main" id="{83A7BC70-9C4C-36F2-910B-AC5CBAADEFD6}"/>
              </a:ext>
            </a:extLst>
          </p:cNvPr>
          <p:cNvSpPr txBox="1"/>
          <p:nvPr/>
        </p:nvSpPr>
        <p:spPr>
          <a:xfrm>
            <a:off x="3127014" y="2878564"/>
            <a:ext cx="1968751"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輸入格式</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神奇咒語</a:t>
            </a:r>
          </a:p>
        </p:txBody>
      </p:sp>
      <p:cxnSp>
        <p:nvCxnSpPr>
          <p:cNvPr id="14" name="直線單箭頭接點 13">
            <a:extLst>
              <a:ext uri="{FF2B5EF4-FFF2-40B4-BE49-F238E27FC236}">
                <a16:creationId xmlns:a16="http://schemas.microsoft.com/office/drawing/2014/main" id="{60CDA7C2-9693-4C45-557F-5670618F24B8}"/>
              </a:ext>
            </a:extLst>
          </p:cNvPr>
          <p:cNvCxnSpPr>
            <a:cxnSpLocks/>
          </p:cNvCxnSpPr>
          <p:nvPr/>
        </p:nvCxnSpPr>
        <p:spPr>
          <a:xfrm>
            <a:off x="4963831" y="3429000"/>
            <a:ext cx="1016055" cy="1043429"/>
          </a:xfrm>
          <a:prstGeom prst="straightConnector1">
            <a:avLst/>
          </a:prstGeom>
          <a:noFill/>
          <a:ln w="57150" cap="flat" cmpd="sng" algn="ctr">
            <a:solidFill>
              <a:sysClr val="windowText" lastClr="000000"/>
            </a:solidFill>
            <a:prstDash val="sysDot"/>
            <a:miter lim="800000"/>
            <a:tailEnd type="triangle"/>
          </a:ln>
          <a:effectLst/>
        </p:spPr>
      </p:cxnSp>
    </p:spTree>
    <p:extLst>
      <p:ext uri="{BB962C8B-B14F-4D97-AF65-F5344CB8AC3E}">
        <p14:creationId xmlns:p14="http://schemas.microsoft.com/office/powerpoint/2010/main" val="6222094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B54BAA-C957-BB40-350B-D14393AAD399}"/>
              </a:ext>
            </a:extLst>
          </p:cNvPr>
          <p:cNvSpPr>
            <a:spLocks noGrp="1"/>
          </p:cNvSpPr>
          <p:nvPr>
            <p:ph type="title"/>
          </p:nvPr>
        </p:nvSpPr>
        <p:spPr/>
        <p:txBody>
          <a:bodyPr/>
          <a:lstStyle/>
          <a:p>
            <a:r>
              <a:rPr lang="en-US" altLang="zh-TW" dirty="0"/>
              <a:t>Lost in the Middle</a:t>
            </a:r>
            <a:endParaRPr lang="zh-TW" altLang="en-US" dirty="0"/>
          </a:p>
        </p:txBody>
      </p:sp>
      <p:sp>
        <p:nvSpPr>
          <p:cNvPr id="6" name="文字方塊 5">
            <a:extLst>
              <a:ext uri="{FF2B5EF4-FFF2-40B4-BE49-F238E27FC236}">
                <a16:creationId xmlns:a16="http://schemas.microsoft.com/office/drawing/2014/main" id="{7B8564A8-1483-8A39-5DB0-B6DF9D13F4A9}"/>
              </a:ext>
            </a:extLst>
          </p:cNvPr>
          <p:cNvSpPr txBox="1"/>
          <p:nvPr/>
        </p:nvSpPr>
        <p:spPr>
          <a:xfrm>
            <a:off x="838200" y="1346757"/>
            <a:ext cx="6096000" cy="369332"/>
          </a:xfrm>
          <a:prstGeom prst="rect">
            <a:avLst/>
          </a:prstGeom>
          <a:noFill/>
        </p:spPr>
        <p:txBody>
          <a:bodyPr wrap="square">
            <a:spAutoFit/>
          </a:bodyPr>
          <a:lstStyle/>
          <a:p>
            <a:r>
              <a:rPr lang="zh-TW" altLang="en-US" dirty="0"/>
              <a:t>https://arxiv.org/abs/2307.03172</a:t>
            </a:r>
          </a:p>
        </p:txBody>
      </p:sp>
      <p:pic>
        <p:nvPicPr>
          <p:cNvPr id="8" name="圖片 7">
            <a:extLst>
              <a:ext uri="{FF2B5EF4-FFF2-40B4-BE49-F238E27FC236}">
                <a16:creationId xmlns:a16="http://schemas.microsoft.com/office/drawing/2014/main" id="{DA7FCB92-C9BB-1DB0-6480-0BC31A2DDCA0}"/>
              </a:ext>
            </a:extLst>
          </p:cNvPr>
          <p:cNvPicPr>
            <a:picLocks noChangeAspect="1"/>
          </p:cNvPicPr>
          <p:nvPr/>
        </p:nvPicPr>
        <p:blipFill>
          <a:blip r:embed="rId2"/>
          <a:stretch>
            <a:fillRect/>
          </a:stretch>
        </p:blipFill>
        <p:spPr>
          <a:xfrm>
            <a:off x="5281326" y="296862"/>
            <a:ext cx="6650006" cy="6264275"/>
          </a:xfrm>
          <a:prstGeom prst="rect">
            <a:avLst/>
          </a:prstGeom>
        </p:spPr>
      </p:pic>
      <p:sp>
        <p:nvSpPr>
          <p:cNvPr id="9" name="文字方塊 8">
            <a:extLst>
              <a:ext uri="{FF2B5EF4-FFF2-40B4-BE49-F238E27FC236}">
                <a16:creationId xmlns:a16="http://schemas.microsoft.com/office/drawing/2014/main" id="{95033D31-7CDD-B8C0-3BD0-C03B68A4509A}"/>
              </a:ext>
            </a:extLst>
          </p:cNvPr>
          <p:cNvSpPr txBox="1"/>
          <p:nvPr/>
        </p:nvSpPr>
        <p:spPr>
          <a:xfrm>
            <a:off x="838200" y="2149100"/>
            <a:ext cx="37719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比較記得開頭跟結尾？</a:t>
            </a:r>
          </a:p>
        </p:txBody>
      </p:sp>
    </p:spTree>
    <p:extLst>
      <p:ext uri="{BB962C8B-B14F-4D97-AF65-F5344CB8AC3E}">
        <p14:creationId xmlns:p14="http://schemas.microsoft.com/office/powerpoint/2010/main" val="15240225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43A27C-8E12-8183-2B98-07C9015AE520}"/>
              </a:ext>
            </a:extLst>
          </p:cNvPr>
          <p:cNvSpPr>
            <a:spLocks noGrp="1"/>
          </p:cNvSpPr>
          <p:nvPr>
            <p:ph type="title"/>
          </p:nvPr>
        </p:nvSpPr>
        <p:spPr/>
        <p:txBody>
          <a:bodyPr/>
          <a:lstStyle/>
          <a:p>
            <a:r>
              <a:rPr lang="en-US" altLang="zh-TW" dirty="0"/>
              <a:t>Lost in the Conversation? </a:t>
            </a:r>
            <a:endParaRPr lang="zh-TW" altLang="en-US" dirty="0"/>
          </a:p>
        </p:txBody>
      </p:sp>
      <p:sp>
        <p:nvSpPr>
          <p:cNvPr id="3" name="內容版面配置區 2">
            <a:extLst>
              <a:ext uri="{FF2B5EF4-FFF2-40B4-BE49-F238E27FC236}">
                <a16:creationId xmlns:a16="http://schemas.microsoft.com/office/drawing/2014/main" id="{2D6B1C06-D5ED-0F0D-EBE2-1A9F0865AC36}"/>
              </a:ext>
            </a:extLst>
          </p:cNvPr>
          <p:cNvSpPr>
            <a:spLocks noGrp="1"/>
          </p:cNvSpPr>
          <p:nvPr>
            <p:ph idx="1"/>
          </p:nvPr>
        </p:nvSpPr>
        <p:spPr/>
        <p:txBody>
          <a:bodyPr/>
          <a:lstStyle/>
          <a:p>
            <a:endParaRPr lang="zh-TW" altLang="en-US" dirty="0"/>
          </a:p>
        </p:txBody>
      </p:sp>
      <p:pic>
        <p:nvPicPr>
          <p:cNvPr id="5122" name="Picture 2">
            <a:extLst>
              <a:ext uri="{FF2B5EF4-FFF2-40B4-BE49-F238E27FC236}">
                <a16:creationId xmlns:a16="http://schemas.microsoft.com/office/drawing/2014/main" id="{ABC61D2F-05FE-A7C6-4DD9-9289CE21D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456912"/>
            <a:ext cx="11906250" cy="283238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9039058A-8BDB-B56F-1D57-FD5CC9F2168F}"/>
              </a:ext>
            </a:extLst>
          </p:cNvPr>
          <p:cNvSpPr txBox="1"/>
          <p:nvPr/>
        </p:nvSpPr>
        <p:spPr>
          <a:xfrm>
            <a:off x="8477250" y="681037"/>
            <a:ext cx="6096000" cy="369332"/>
          </a:xfrm>
          <a:prstGeom prst="rect">
            <a:avLst/>
          </a:prstGeom>
          <a:noFill/>
        </p:spPr>
        <p:txBody>
          <a:bodyPr wrap="square">
            <a:spAutoFit/>
          </a:bodyPr>
          <a:lstStyle/>
          <a:p>
            <a:r>
              <a:rPr lang="zh-TW" altLang="en-US" dirty="0"/>
              <a:t>https://arxiv.org/pdf/2505.06120v1</a:t>
            </a:r>
          </a:p>
        </p:txBody>
      </p:sp>
      <p:pic>
        <p:nvPicPr>
          <p:cNvPr id="6" name="圖片 5">
            <a:extLst>
              <a:ext uri="{FF2B5EF4-FFF2-40B4-BE49-F238E27FC236}">
                <a16:creationId xmlns:a16="http://schemas.microsoft.com/office/drawing/2014/main" id="{4283A281-6BB7-2E4C-CFD9-37B71770B52F}"/>
              </a:ext>
            </a:extLst>
          </p:cNvPr>
          <p:cNvPicPr>
            <a:picLocks noChangeAspect="1"/>
          </p:cNvPicPr>
          <p:nvPr/>
        </p:nvPicPr>
        <p:blipFill>
          <a:blip r:embed="rId4"/>
          <a:stretch>
            <a:fillRect/>
          </a:stretch>
        </p:blipFill>
        <p:spPr>
          <a:xfrm>
            <a:off x="1699680" y="1352559"/>
            <a:ext cx="10349445" cy="5297469"/>
          </a:xfrm>
          <a:prstGeom prst="rect">
            <a:avLst/>
          </a:prstGeom>
        </p:spPr>
      </p:pic>
    </p:spTree>
    <p:extLst>
      <p:ext uri="{BB962C8B-B14F-4D97-AF65-F5344CB8AC3E}">
        <p14:creationId xmlns:p14="http://schemas.microsoft.com/office/powerpoint/2010/main" val="19034350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CA5BCA6-79E5-3336-26BF-ABE73D7F5C5D}"/>
              </a:ext>
            </a:extLst>
          </p:cNvPr>
          <p:cNvPicPr>
            <a:picLocks noChangeAspect="1"/>
          </p:cNvPicPr>
          <p:nvPr/>
        </p:nvPicPr>
        <p:blipFill>
          <a:blip r:embed="rId2"/>
          <a:stretch>
            <a:fillRect/>
          </a:stretch>
        </p:blipFill>
        <p:spPr>
          <a:xfrm>
            <a:off x="1327466" y="3020173"/>
            <a:ext cx="9537067" cy="1962241"/>
          </a:xfrm>
          <a:prstGeom prst="rect">
            <a:avLst/>
          </a:prstGeom>
        </p:spPr>
      </p:pic>
      <p:sp>
        <p:nvSpPr>
          <p:cNvPr id="2" name="標題 1">
            <a:extLst>
              <a:ext uri="{FF2B5EF4-FFF2-40B4-BE49-F238E27FC236}">
                <a16:creationId xmlns:a16="http://schemas.microsoft.com/office/drawing/2014/main" id="{E16D2444-FF89-D1B5-3BB7-01FB3830D230}"/>
              </a:ext>
            </a:extLst>
          </p:cNvPr>
          <p:cNvSpPr>
            <a:spLocks noGrp="1"/>
          </p:cNvSpPr>
          <p:nvPr>
            <p:ph type="title"/>
          </p:nvPr>
        </p:nvSpPr>
        <p:spPr/>
        <p:txBody>
          <a:bodyPr/>
          <a:lstStyle/>
          <a:p>
            <a:r>
              <a:rPr lang="en-US" altLang="zh-TW" dirty="0"/>
              <a:t>"Context Rot: How Increasing Input Tokens Impacts LLM Performance"</a:t>
            </a:r>
            <a:endParaRPr lang="zh-TW" altLang="en-US" dirty="0"/>
          </a:p>
        </p:txBody>
      </p:sp>
      <p:sp>
        <p:nvSpPr>
          <p:cNvPr id="3" name="內容版面配置區 2">
            <a:extLst>
              <a:ext uri="{FF2B5EF4-FFF2-40B4-BE49-F238E27FC236}">
                <a16:creationId xmlns:a16="http://schemas.microsoft.com/office/drawing/2014/main" id="{C4DE6E18-96AA-AC4D-36A7-17E46EA1E824}"/>
              </a:ext>
            </a:extLst>
          </p:cNvPr>
          <p:cNvSpPr>
            <a:spLocks noGrp="1"/>
          </p:cNvSpPr>
          <p:nvPr>
            <p:ph idx="1"/>
          </p:nvPr>
        </p:nvSpPr>
        <p:spPr/>
        <p:txBody>
          <a:bodyPr/>
          <a:lstStyle/>
          <a:p>
            <a:endParaRPr lang="zh-TW" altLang="en-US" dirty="0"/>
          </a:p>
        </p:txBody>
      </p:sp>
      <p:pic>
        <p:nvPicPr>
          <p:cNvPr id="1026" name="Picture 2" descr="Claude Sonnet 4, GPT-4.1, Qwen3-32B, and Gemini 2.5 Flash on Repeated Words Task">
            <a:extLst>
              <a:ext uri="{FF2B5EF4-FFF2-40B4-BE49-F238E27FC236}">
                <a16:creationId xmlns:a16="http://schemas.microsoft.com/office/drawing/2014/main" id="{5BDF10C2-A3C1-89F5-E2B8-93A7E1C39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098" y="1690688"/>
            <a:ext cx="7369968" cy="4896687"/>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3F385BC9-8F59-A122-8E33-B158FDBB308D}"/>
              </a:ext>
            </a:extLst>
          </p:cNvPr>
          <p:cNvSpPr txBox="1"/>
          <p:nvPr/>
        </p:nvSpPr>
        <p:spPr>
          <a:xfrm>
            <a:off x="7505700" y="1108553"/>
            <a:ext cx="6096000" cy="369332"/>
          </a:xfrm>
          <a:prstGeom prst="rect">
            <a:avLst/>
          </a:prstGeom>
          <a:noFill/>
        </p:spPr>
        <p:txBody>
          <a:bodyPr wrap="square">
            <a:spAutoFit/>
          </a:bodyPr>
          <a:lstStyle/>
          <a:p>
            <a:r>
              <a:rPr lang="zh-TW" altLang="en-US" dirty="0"/>
              <a:t>https://research.trychroma.com/context-rot</a:t>
            </a:r>
          </a:p>
        </p:txBody>
      </p:sp>
    </p:spTree>
    <p:extLst>
      <p:ext uri="{BB962C8B-B14F-4D97-AF65-F5344CB8AC3E}">
        <p14:creationId xmlns:p14="http://schemas.microsoft.com/office/powerpoint/2010/main" val="38620674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齒輪的特寫">
            <a:extLst>
              <a:ext uri="{FF2B5EF4-FFF2-40B4-BE49-F238E27FC236}">
                <a16:creationId xmlns:a16="http://schemas.microsoft.com/office/drawing/2014/main" id="{7C86BD37-E124-60B1-66E1-242DE3709992}"/>
              </a:ext>
            </a:extLst>
          </p:cNvPr>
          <p:cNvPicPr>
            <a:picLocks noChangeAspect="1"/>
          </p:cNvPicPr>
          <p:nvPr/>
        </p:nvPicPr>
        <p:blipFill>
          <a:blip r:embed="rId3">
            <a:alphaModFix amt="50000"/>
          </a:blip>
          <a:srcRect t="22980" b="2020"/>
          <a:stretch>
            <a:fillRect/>
          </a:stretch>
        </p:blipFill>
        <p:spPr>
          <a:xfrm>
            <a:off x="20" y="1"/>
            <a:ext cx="12191980" cy="6857999"/>
          </a:xfrm>
          <a:prstGeom prst="rect">
            <a:avLst/>
          </a:prstGeom>
        </p:spPr>
      </p:pic>
      <p:sp>
        <p:nvSpPr>
          <p:cNvPr id="2" name="標題 1">
            <a:extLst>
              <a:ext uri="{FF2B5EF4-FFF2-40B4-BE49-F238E27FC236}">
                <a16:creationId xmlns:a16="http://schemas.microsoft.com/office/drawing/2014/main" id="{CCF7A2EA-93F1-C055-ED73-4C2FD1E3C771}"/>
              </a:ext>
            </a:extLst>
          </p:cNvPr>
          <p:cNvSpPr>
            <a:spLocks noGrp="1"/>
          </p:cNvSpPr>
          <p:nvPr>
            <p:ph type="ctrTitle"/>
          </p:nvPr>
        </p:nvSpPr>
        <p:spPr>
          <a:xfrm>
            <a:off x="1524000" y="1122362"/>
            <a:ext cx="9144000" cy="2900518"/>
          </a:xfrm>
        </p:spPr>
        <p:txBody>
          <a:bodyPr>
            <a:normAutofit/>
          </a:bodyPr>
          <a:lstStyle/>
          <a:p>
            <a:r>
              <a:rPr lang="en-US" altLang="zh-TW" b="1" dirty="0">
                <a:solidFill>
                  <a:srgbClr val="FFFFFF"/>
                </a:solidFill>
                <a:latin typeface="微軟正黑體" panose="020B0604030504040204" pitchFamily="34" charset="-120"/>
                <a:ea typeface="微軟正黑體" panose="020B0604030504040204" pitchFamily="34" charset="-120"/>
              </a:rPr>
              <a:t>Context Engineering </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的基本方法</a:t>
            </a:r>
          </a:p>
        </p:txBody>
      </p:sp>
      <p:sp>
        <p:nvSpPr>
          <p:cNvPr id="3" name="副標題 2">
            <a:extLst>
              <a:ext uri="{FF2B5EF4-FFF2-40B4-BE49-F238E27FC236}">
                <a16:creationId xmlns:a16="http://schemas.microsoft.com/office/drawing/2014/main" id="{9C73177D-5DBC-52DE-D2C3-55007230B2C7}"/>
              </a:ext>
            </a:extLst>
          </p:cNvPr>
          <p:cNvSpPr>
            <a:spLocks noGrp="1"/>
          </p:cNvSpPr>
          <p:nvPr>
            <p:ph type="subTitle" idx="1"/>
          </p:nvPr>
        </p:nvSpPr>
        <p:spPr>
          <a:xfrm>
            <a:off x="1524000" y="4159404"/>
            <a:ext cx="9144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110379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2291DB-63EE-37CE-05D7-D5849E2BE323}"/>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Context Engineering </a:t>
            </a:r>
            <a:r>
              <a:rPr lang="zh-TW" altLang="en-US" dirty="0">
                <a:latin typeface="微軟正黑體" panose="020B0604030504040204" pitchFamily="34" charset="-120"/>
                <a:ea typeface="微軟正黑體" panose="020B0604030504040204" pitchFamily="34" charset="-120"/>
              </a:rPr>
              <a:t>的基本概念</a:t>
            </a:r>
          </a:p>
        </p:txBody>
      </p:sp>
      <p:sp>
        <p:nvSpPr>
          <p:cNvPr id="4" name="矩形: 圓角 3">
            <a:extLst>
              <a:ext uri="{FF2B5EF4-FFF2-40B4-BE49-F238E27FC236}">
                <a16:creationId xmlns:a16="http://schemas.microsoft.com/office/drawing/2014/main" id="{44216F83-FB2B-8B37-A687-433BF65D6B0B}"/>
              </a:ext>
            </a:extLst>
          </p:cNvPr>
          <p:cNvSpPr/>
          <p:nvPr/>
        </p:nvSpPr>
        <p:spPr>
          <a:xfrm>
            <a:off x="7201363" y="3429000"/>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EF9EA2A4-6174-28F6-0D24-1771E16F983B}"/>
              </a:ext>
            </a:extLst>
          </p:cNvPr>
          <p:cNvCxnSpPr>
            <a:cxnSpLocks/>
          </p:cNvCxnSpPr>
          <p:nvPr/>
        </p:nvCxnSpPr>
        <p:spPr>
          <a:xfrm>
            <a:off x="6414384" y="3977843"/>
            <a:ext cx="735688" cy="0"/>
          </a:xfrm>
          <a:prstGeom prst="straightConnector1">
            <a:avLst/>
          </a:prstGeom>
          <a:noFill/>
          <a:ln w="57150" cap="flat" cmpd="sng" algn="ctr">
            <a:solidFill>
              <a:sysClr val="windowText" lastClr="000000"/>
            </a:solidFill>
            <a:prstDash val="solid"/>
            <a:miter lim="800000"/>
            <a:tailEnd type="triangle"/>
          </a:ln>
          <a:effectLst/>
        </p:spPr>
      </p:cxnSp>
      <p:sp>
        <p:nvSpPr>
          <p:cNvPr id="6" name="文字方塊 5">
            <a:extLst>
              <a:ext uri="{FF2B5EF4-FFF2-40B4-BE49-F238E27FC236}">
                <a16:creationId xmlns:a16="http://schemas.microsoft.com/office/drawing/2014/main" id="{B6B92338-B2FA-D298-D0C7-5176C0C1BC7E}"/>
              </a:ext>
            </a:extLst>
          </p:cNvPr>
          <p:cNvSpPr txBox="1"/>
          <p:nvPr/>
        </p:nvSpPr>
        <p:spPr>
          <a:xfrm>
            <a:off x="4997594" y="3747009"/>
            <a:ext cx="1745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a:t>
            </a:r>
          </a:p>
        </p:txBody>
      </p:sp>
      <p:sp>
        <p:nvSpPr>
          <p:cNvPr id="7" name="文字方塊 6">
            <a:extLst>
              <a:ext uri="{FF2B5EF4-FFF2-40B4-BE49-F238E27FC236}">
                <a16:creationId xmlns:a16="http://schemas.microsoft.com/office/drawing/2014/main" id="{B1D45B6D-A7DD-927B-D1DE-875A4D88FF55}"/>
              </a:ext>
            </a:extLst>
          </p:cNvPr>
          <p:cNvSpPr txBox="1"/>
          <p:nvPr/>
        </p:nvSpPr>
        <p:spPr>
          <a:xfrm>
            <a:off x="9545974" y="3591372"/>
            <a:ext cx="12698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下一個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token</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D6454A38-089A-8711-11DD-600D46695AC4}"/>
              </a:ext>
            </a:extLst>
          </p:cNvPr>
          <p:cNvCxnSpPr>
            <a:cxnSpLocks/>
          </p:cNvCxnSpPr>
          <p:nvPr/>
        </p:nvCxnSpPr>
        <p:spPr>
          <a:xfrm>
            <a:off x="8997927" y="3977842"/>
            <a:ext cx="548047" cy="0"/>
          </a:xfrm>
          <a:prstGeom prst="straightConnector1">
            <a:avLst/>
          </a:prstGeom>
          <a:noFill/>
          <a:ln w="57150" cap="flat" cmpd="sng" algn="ctr">
            <a:solidFill>
              <a:sysClr val="windowText" lastClr="000000"/>
            </a:solidFill>
            <a:prstDash val="solid"/>
            <a:miter lim="800000"/>
            <a:tailEnd type="triangle"/>
          </a:ln>
          <a:effectLst/>
        </p:spPr>
      </p:cxnSp>
      <p:sp>
        <p:nvSpPr>
          <p:cNvPr id="9" name="文字方塊 8">
            <a:extLst>
              <a:ext uri="{FF2B5EF4-FFF2-40B4-BE49-F238E27FC236}">
                <a16:creationId xmlns:a16="http://schemas.microsoft.com/office/drawing/2014/main" id="{E0402449-44FA-6361-A4A7-54A8A0F00889}"/>
              </a:ext>
            </a:extLst>
          </p:cNvPr>
          <p:cNvSpPr txBox="1"/>
          <p:nvPr/>
        </p:nvSpPr>
        <p:spPr>
          <a:xfrm>
            <a:off x="1371600" y="2150924"/>
            <a:ext cx="37909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把需要的放進去</a:t>
            </a:r>
          </a:p>
        </p:txBody>
      </p:sp>
      <p:sp>
        <p:nvSpPr>
          <p:cNvPr id="10" name="文字方塊 9">
            <a:extLst>
              <a:ext uri="{FF2B5EF4-FFF2-40B4-BE49-F238E27FC236}">
                <a16:creationId xmlns:a16="http://schemas.microsoft.com/office/drawing/2014/main" id="{8649EFA3-F3FD-C503-E0C0-3135FB7F8770}"/>
              </a:ext>
            </a:extLst>
          </p:cNvPr>
          <p:cNvSpPr txBox="1"/>
          <p:nvPr/>
        </p:nvSpPr>
        <p:spPr>
          <a:xfrm>
            <a:off x="1371600" y="5281539"/>
            <a:ext cx="4838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不需要的清出來</a:t>
            </a:r>
          </a:p>
        </p:txBody>
      </p:sp>
      <p:pic>
        <p:nvPicPr>
          <p:cNvPr id="1026" name="Picture 2">
            <a:extLst>
              <a:ext uri="{FF2B5EF4-FFF2-40B4-BE49-F238E27FC236}">
                <a16:creationId xmlns:a16="http://schemas.microsoft.com/office/drawing/2014/main" id="{2187A3C9-3159-9F7E-288C-B53896E94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049" y="4777065"/>
            <a:ext cx="1097683" cy="1097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B6C966-9370-5139-DAA6-9FF1842F9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492" y="2013308"/>
            <a:ext cx="1097683" cy="10976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a:extLst>
              <a:ext uri="{FF2B5EF4-FFF2-40B4-BE49-F238E27FC236}">
                <a16:creationId xmlns:a16="http://schemas.microsoft.com/office/drawing/2014/main" id="{BD2CCD2D-4C1E-9974-F798-2368B02B8F42}"/>
              </a:ext>
            </a:extLst>
          </p:cNvPr>
          <p:cNvCxnSpPr/>
          <p:nvPr/>
        </p:nvCxnSpPr>
        <p:spPr>
          <a:xfrm>
            <a:off x="3585795" y="2745562"/>
            <a:ext cx="1768041" cy="107286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3CC76872-2456-0F10-2D2F-EC538ABD8A51}"/>
              </a:ext>
            </a:extLst>
          </p:cNvPr>
          <p:cNvCxnSpPr>
            <a:cxnSpLocks/>
          </p:cNvCxnSpPr>
          <p:nvPr/>
        </p:nvCxnSpPr>
        <p:spPr>
          <a:xfrm flipH="1">
            <a:off x="3551559" y="4005590"/>
            <a:ext cx="1768041" cy="107286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4B48268A-143E-DEC3-E012-429214A0685D}"/>
              </a:ext>
            </a:extLst>
          </p:cNvPr>
          <p:cNvCxnSpPr>
            <a:cxnSpLocks/>
          </p:cNvCxnSpPr>
          <p:nvPr/>
        </p:nvCxnSpPr>
        <p:spPr>
          <a:xfrm rot="16200000">
            <a:off x="7665825" y="2984838"/>
            <a:ext cx="735688" cy="0"/>
          </a:xfrm>
          <a:prstGeom prst="straightConnector1">
            <a:avLst/>
          </a:prstGeom>
          <a:noFill/>
          <a:ln w="57150" cap="flat" cmpd="sng" algn="ctr">
            <a:solidFill>
              <a:srgbClr val="FF0000"/>
            </a:solidFill>
            <a:prstDash val="solid"/>
            <a:miter lim="800000"/>
            <a:headEnd type="none" w="med" len="med"/>
            <a:tailEnd type="none" w="med" len="med"/>
          </a:ln>
          <a:effectLst/>
        </p:spPr>
      </p:cxnSp>
      <p:cxnSp>
        <p:nvCxnSpPr>
          <p:cNvPr id="17" name="直線單箭頭接點 16">
            <a:extLst>
              <a:ext uri="{FF2B5EF4-FFF2-40B4-BE49-F238E27FC236}">
                <a16:creationId xmlns:a16="http://schemas.microsoft.com/office/drawing/2014/main" id="{250B4476-84D0-09F6-D234-BB176A96B5CD}"/>
              </a:ext>
            </a:extLst>
          </p:cNvPr>
          <p:cNvCxnSpPr>
            <a:cxnSpLocks/>
          </p:cNvCxnSpPr>
          <p:nvPr/>
        </p:nvCxnSpPr>
        <p:spPr>
          <a:xfrm flipH="1">
            <a:off x="6067547" y="2622412"/>
            <a:ext cx="1966122" cy="0"/>
          </a:xfrm>
          <a:prstGeom prst="straightConnector1">
            <a:avLst/>
          </a:prstGeom>
          <a:noFill/>
          <a:ln w="57150" cap="flat" cmpd="sng" algn="ctr">
            <a:solidFill>
              <a:srgbClr val="FF0000"/>
            </a:solidFill>
            <a:prstDash val="solid"/>
            <a:miter lim="800000"/>
            <a:tailEnd type="triangle"/>
          </a:ln>
          <a:effectLst/>
        </p:spPr>
      </p:cxnSp>
      <p:cxnSp>
        <p:nvCxnSpPr>
          <p:cNvPr id="20" name="直線單箭頭接點 19">
            <a:extLst>
              <a:ext uri="{FF2B5EF4-FFF2-40B4-BE49-F238E27FC236}">
                <a16:creationId xmlns:a16="http://schemas.microsoft.com/office/drawing/2014/main" id="{88E2396A-69AB-9865-88EE-FBB4AABD4455}"/>
              </a:ext>
            </a:extLst>
          </p:cNvPr>
          <p:cNvCxnSpPr>
            <a:cxnSpLocks/>
          </p:cNvCxnSpPr>
          <p:nvPr/>
        </p:nvCxnSpPr>
        <p:spPr>
          <a:xfrm flipV="1">
            <a:off x="8033669" y="4590299"/>
            <a:ext cx="0" cy="915151"/>
          </a:xfrm>
          <a:prstGeom prst="straightConnector1">
            <a:avLst/>
          </a:prstGeom>
          <a:noFill/>
          <a:ln w="57150" cap="flat" cmpd="sng" algn="ctr">
            <a:solidFill>
              <a:srgbClr val="FF0000"/>
            </a:solidFill>
            <a:prstDash val="solid"/>
            <a:miter lim="800000"/>
            <a:headEnd type="none" w="med" len="med"/>
            <a:tailEnd type="none" w="med" len="med"/>
          </a:ln>
          <a:effectLst/>
        </p:spPr>
      </p:cxnSp>
      <p:cxnSp>
        <p:nvCxnSpPr>
          <p:cNvPr id="22" name="直線單箭頭接點 21">
            <a:extLst>
              <a:ext uri="{FF2B5EF4-FFF2-40B4-BE49-F238E27FC236}">
                <a16:creationId xmlns:a16="http://schemas.microsoft.com/office/drawing/2014/main" id="{930DFBBE-F267-2D86-C970-6C3247C8E9DA}"/>
              </a:ext>
            </a:extLst>
          </p:cNvPr>
          <p:cNvCxnSpPr>
            <a:cxnSpLocks/>
          </p:cNvCxnSpPr>
          <p:nvPr/>
        </p:nvCxnSpPr>
        <p:spPr>
          <a:xfrm flipH="1">
            <a:off x="6096000" y="5518012"/>
            <a:ext cx="1966122" cy="0"/>
          </a:xfrm>
          <a:prstGeom prst="straightConnector1">
            <a:avLst/>
          </a:prstGeom>
          <a:noFill/>
          <a:ln w="5715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29886651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2C5316-5012-F54B-7066-78E5F9E8643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常用招數</a:t>
            </a:r>
          </a:p>
        </p:txBody>
      </p:sp>
      <p:graphicFrame>
        <p:nvGraphicFramePr>
          <p:cNvPr id="4" name="內容版面配置區 3">
            <a:extLst>
              <a:ext uri="{FF2B5EF4-FFF2-40B4-BE49-F238E27FC236}">
                <a16:creationId xmlns:a16="http://schemas.microsoft.com/office/drawing/2014/main" id="{12DF41FE-F5A7-8CBA-FD91-C384DEE0B362}"/>
              </a:ext>
            </a:extLst>
          </p:cNvPr>
          <p:cNvGraphicFramePr>
            <a:graphicFrameLocks noGrp="1"/>
          </p:cNvGraphicFramePr>
          <p:nvPr>
            <p:ph idx="1"/>
            <p:extLst>
              <p:ext uri="{D42A27DB-BD31-4B8C-83A1-F6EECF244321}">
                <p14:modId xmlns:p14="http://schemas.microsoft.com/office/powerpoint/2010/main" val="27943739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660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BA1E4-A74C-E226-D49F-AB626EE4ABC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30D9BEC-C51C-7337-7190-5E4B01A9BA6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p>
        </p:txBody>
      </p:sp>
      <p:sp>
        <p:nvSpPr>
          <p:cNvPr id="3" name="內容版面配置區 2">
            <a:extLst>
              <a:ext uri="{FF2B5EF4-FFF2-40B4-BE49-F238E27FC236}">
                <a16:creationId xmlns:a16="http://schemas.microsoft.com/office/drawing/2014/main" id="{83D3F0AA-3022-A8B6-79CC-961DDAE4A6A5}"/>
              </a:ext>
            </a:extLst>
          </p:cNvPr>
          <p:cNvSpPr>
            <a:spLocks noGrp="1"/>
          </p:cNvSpPr>
          <p:nvPr>
            <p:ph idx="1"/>
          </p:nvPr>
        </p:nvSpPr>
        <p:spPr/>
        <p:txBody>
          <a:bodyPr/>
          <a:lstStyle/>
          <a:p>
            <a:r>
              <a:rPr lang="en-US" altLang="zh-TW" b="1" dirty="0"/>
              <a:t>RAG</a:t>
            </a:r>
          </a:p>
          <a:p>
            <a:endParaRPr lang="zh-TW" altLang="en-US" dirty="0"/>
          </a:p>
        </p:txBody>
      </p:sp>
      <p:sp>
        <p:nvSpPr>
          <p:cNvPr id="4" name="矩形: 圓角 3">
            <a:extLst>
              <a:ext uri="{FF2B5EF4-FFF2-40B4-BE49-F238E27FC236}">
                <a16:creationId xmlns:a16="http://schemas.microsoft.com/office/drawing/2014/main" id="{FCFC6C88-2054-B41D-6B45-5F64D1779D32}"/>
              </a:ext>
            </a:extLst>
          </p:cNvPr>
          <p:cNvSpPr/>
          <p:nvPr/>
        </p:nvSpPr>
        <p:spPr>
          <a:xfrm>
            <a:off x="4509869" y="2331316"/>
            <a:ext cx="1397155"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 </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25AD5D7B-6422-BEC3-0B4A-FA37E3F148D2}"/>
              </a:ext>
            </a:extLst>
          </p:cNvPr>
          <p:cNvCxnSpPr>
            <a:cxnSpLocks/>
          </p:cNvCxnSpPr>
          <p:nvPr/>
        </p:nvCxnSpPr>
        <p:spPr>
          <a:xfrm>
            <a:off x="3529584" y="2904968"/>
            <a:ext cx="840313" cy="0"/>
          </a:xfrm>
          <a:prstGeom prst="straightConnector1">
            <a:avLst/>
          </a:prstGeom>
          <a:noFill/>
          <a:ln w="57150" cap="flat" cmpd="sng" algn="ctr">
            <a:solidFill>
              <a:sysClr val="windowText" lastClr="000000"/>
            </a:solidFill>
            <a:prstDash val="solid"/>
            <a:miter lim="800000"/>
            <a:tailEnd type="triangle"/>
          </a:ln>
          <a:effectLst/>
        </p:spPr>
      </p:cxnSp>
      <p:sp>
        <p:nvSpPr>
          <p:cNvPr id="7" name="矩形: 圓角 6">
            <a:extLst>
              <a:ext uri="{FF2B5EF4-FFF2-40B4-BE49-F238E27FC236}">
                <a16:creationId xmlns:a16="http://schemas.microsoft.com/office/drawing/2014/main" id="{336D4303-DFA1-DDF9-37DC-EE2EEEFEAFDF}"/>
              </a:ext>
            </a:extLst>
          </p:cNvPr>
          <p:cNvSpPr/>
          <p:nvPr/>
        </p:nvSpPr>
        <p:spPr>
          <a:xfrm>
            <a:off x="9508589" y="2331316"/>
            <a:ext cx="1397155"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 </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8" name="直線單箭頭接點 7">
            <a:extLst>
              <a:ext uri="{FF2B5EF4-FFF2-40B4-BE49-F238E27FC236}">
                <a16:creationId xmlns:a16="http://schemas.microsoft.com/office/drawing/2014/main" id="{B365D8C3-7936-3722-067D-F756D4C056F3}"/>
              </a:ext>
            </a:extLst>
          </p:cNvPr>
          <p:cNvCxnSpPr>
            <a:cxnSpLocks/>
          </p:cNvCxnSpPr>
          <p:nvPr/>
        </p:nvCxnSpPr>
        <p:spPr>
          <a:xfrm>
            <a:off x="8528304" y="2904968"/>
            <a:ext cx="840313" cy="0"/>
          </a:xfrm>
          <a:prstGeom prst="straightConnector1">
            <a:avLst/>
          </a:prstGeom>
          <a:noFill/>
          <a:ln w="57150" cap="flat" cmpd="sng" algn="ctr">
            <a:solidFill>
              <a:sysClr val="windowText" lastClr="000000"/>
            </a:solidFill>
            <a:prstDash val="solid"/>
            <a:miter lim="800000"/>
            <a:tailEnd type="triangle"/>
          </a:ln>
          <a:effectLst/>
        </p:spPr>
      </p:cxnSp>
      <p:sp>
        <p:nvSpPr>
          <p:cNvPr id="9" name="矩形: 圓角 8">
            <a:extLst>
              <a:ext uri="{FF2B5EF4-FFF2-40B4-BE49-F238E27FC236}">
                <a16:creationId xmlns:a16="http://schemas.microsoft.com/office/drawing/2014/main" id="{754E6755-1559-29B9-5BF1-D506F4CAE033}"/>
              </a:ext>
            </a:extLst>
          </p:cNvPr>
          <p:cNvSpPr/>
          <p:nvPr/>
        </p:nvSpPr>
        <p:spPr>
          <a:xfrm>
            <a:off x="1630916" y="2697583"/>
            <a:ext cx="1758696" cy="38404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Context</a:t>
            </a:r>
            <a:endParaRPr lang="zh-TW" altLang="en-US" sz="2400" dirty="0">
              <a:solidFill>
                <a:schemeClr val="tx1"/>
              </a:solidFill>
            </a:endParaRPr>
          </a:p>
        </p:txBody>
      </p:sp>
      <p:sp>
        <p:nvSpPr>
          <p:cNvPr id="10" name="矩形: 圓角 9">
            <a:extLst>
              <a:ext uri="{FF2B5EF4-FFF2-40B4-BE49-F238E27FC236}">
                <a16:creationId xmlns:a16="http://schemas.microsoft.com/office/drawing/2014/main" id="{311DD36C-6AAF-2BFF-1279-4A2373E1A0F0}"/>
              </a:ext>
            </a:extLst>
          </p:cNvPr>
          <p:cNvSpPr/>
          <p:nvPr/>
        </p:nvSpPr>
        <p:spPr>
          <a:xfrm>
            <a:off x="6629636" y="2688136"/>
            <a:ext cx="1758696" cy="38404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Context</a:t>
            </a:r>
            <a:endParaRPr lang="zh-TW" altLang="en-US" sz="2400" dirty="0">
              <a:solidFill>
                <a:schemeClr val="tx1"/>
              </a:solidFill>
            </a:endParaRPr>
          </a:p>
        </p:txBody>
      </p:sp>
      <p:pic>
        <p:nvPicPr>
          <p:cNvPr id="2050" name="Picture 2">
            <a:extLst>
              <a:ext uri="{FF2B5EF4-FFF2-40B4-BE49-F238E27FC236}">
                <a16:creationId xmlns:a16="http://schemas.microsoft.com/office/drawing/2014/main" id="{2092E93D-1008-3BC8-D8CC-2D74F6A6A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664" y="455676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EC25E88-BB9F-BDF6-18EB-099007DDB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569" y="4403011"/>
            <a:ext cx="1526697" cy="15266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1B6084E4-8980-4207-C748-43FBB80A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304" y="3542138"/>
            <a:ext cx="981259" cy="9812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07C210CB-E5E8-FA4C-6980-C3EDE0ECB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572" y="3629343"/>
            <a:ext cx="773668" cy="77366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單箭頭接點 13">
            <a:extLst>
              <a:ext uri="{FF2B5EF4-FFF2-40B4-BE49-F238E27FC236}">
                <a16:creationId xmlns:a16="http://schemas.microsoft.com/office/drawing/2014/main" id="{248C07AA-4157-7396-4EDC-F95C5C31782A}"/>
              </a:ext>
            </a:extLst>
          </p:cNvPr>
          <p:cNvCxnSpPr/>
          <p:nvPr/>
        </p:nvCxnSpPr>
        <p:spPr>
          <a:xfrm flipV="1">
            <a:off x="2525504" y="3308614"/>
            <a:ext cx="0" cy="10943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EEAC6BA4-A928-81D9-73EF-149770679499}"/>
              </a:ext>
            </a:extLst>
          </p:cNvPr>
          <p:cNvCxnSpPr/>
          <p:nvPr/>
        </p:nvCxnSpPr>
        <p:spPr>
          <a:xfrm flipV="1">
            <a:off x="7564376" y="3183738"/>
            <a:ext cx="0" cy="10943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68E33C19-5F7D-C42E-0D82-02F09B0C5804}"/>
              </a:ext>
            </a:extLst>
          </p:cNvPr>
          <p:cNvCxnSpPr>
            <a:cxnSpLocks/>
          </p:cNvCxnSpPr>
          <p:nvPr/>
        </p:nvCxnSpPr>
        <p:spPr>
          <a:xfrm>
            <a:off x="3310338" y="5166358"/>
            <a:ext cx="3319298"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00763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C11531-97E6-89FF-491B-D7D176E4C9A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endParaRPr lang="zh-TW" altLang="en-US" dirty="0"/>
          </a:p>
        </p:txBody>
      </p:sp>
      <p:pic>
        <p:nvPicPr>
          <p:cNvPr id="4" name="Picture 2">
            <a:extLst>
              <a:ext uri="{FF2B5EF4-FFF2-40B4-BE49-F238E27FC236}">
                <a16:creationId xmlns:a16="http://schemas.microsoft.com/office/drawing/2014/main" id="{9250ED1C-2F2F-7959-D104-36B19368D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03030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9400EF-3B1C-D23C-6408-5CAF50BA5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760" y="3876556"/>
            <a:ext cx="1526697" cy="15266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DC9DA95E-189A-EFFB-FC06-86E9FAC2DD36}"/>
              </a:ext>
            </a:extLst>
          </p:cNvPr>
          <p:cNvCxnSpPr>
            <a:cxnSpLocks/>
          </p:cNvCxnSpPr>
          <p:nvPr/>
        </p:nvCxnSpPr>
        <p:spPr>
          <a:xfrm>
            <a:off x="2246350" y="4639905"/>
            <a:ext cx="789458"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CF5F1E1E-D54E-2A73-BA54-4FC4C243E37E}"/>
              </a:ext>
            </a:extLst>
          </p:cNvPr>
          <p:cNvSpPr txBox="1"/>
          <p:nvPr/>
        </p:nvSpPr>
        <p:spPr>
          <a:xfrm>
            <a:off x="3315760" y="1806353"/>
            <a:ext cx="1517904" cy="830997"/>
          </a:xfrm>
          <a:prstGeom prst="rect">
            <a:avLst/>
          </a:prstGeom>
          <a:noFill/>
        </p:spPr>
        <p:txBody>
          <a:bodyPr wrap="square" rtlCol="0">
            <a:spAutoFit/>
          </a:bodyPr>
          <a:lstStyle/>
          <a:p>
            <a:pPr algn="ctr"/>
            <a:r>
              <a:rPr lang="en-US" altLang="zh-TW" sz="2400" dirty="0"/>
              <a:t>User Prompt</a:t>
            </a:r>
            <a:endParaRPr lang="zh-TW" altLang="en-US" sz="2400" dirty="0"/>
          </a:p>
        </p:txBody>
      </p:sp>
      <p:cxnSp>
        <p:nvCxnSpPr>
          <p:cNvPr id="10" name="直線單箭頭接點 9">
            <a:extLst>
              <a:ext uri="{FF2B5EF4-FFF2-40B4-BE49-F238E27FC236}">
                <a16:creationId xmlns:a16="http://schemas.microsoft.com/office/drawing/2014/main" id="{6F41A57C-519B-3642-040E-5EF2E1A7B434}"/>
              </a:ext>
            </a:extLst>
          </p:cNvPr>
          <p:cNvCxnSpPr>
            <a:cxnSpLocks/>
            <a:endCxn id="5" idx="0"/>
          </p:cNvCxnSpPr>
          <p:nvPr/>
        </p:nvCxnSpPr>
        <p:spPr>
          <a:xfrm>
            <a:off x="4073639" y="2673345"/>
            <a:ext cx="5470" cy="120321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文字方塊 11">
            <a:extLst>
              <a:ext uri="{FF2B5EF4-FFF2-40B4-BE49-F238E27FC236}">
                <a16:creationId xmlns:a16="http://schemas.microsoft.com/office/drawing/2014/main" id="{FAEBAF2F-1602-A568-E364-A1B24DEEBB84}"/>
              </a:ext>
            </a:extLst>
          </p:cNvPr>
          <p:cNvSpPr txBox="1"/>
          <p:nvPr/>
        </p:nvSpPr>
        <p:spPr>
          <a:xfrm>
            <a:off x="3511283" y="5403253"/>
            <a:ext cx="1124712" cy="830997"/>
          </a:xfrm>
          <a:prstGeom prst="rect">
            <a:avLst/>
          </a:prstGeom>
          <a:noFill/>
        </p:spPr>
        <p:txBody>
          <a:bodyPr wrap="square" rtlCol="0">
            <a:spAutoFit/>
          </a:bodyPr>
          <a:lstStyle/>
          <a:p>
            <a:pPr algn="ctr"/>
            <a:r>
              <a:rPr lang="en-US" altLang="zh-TW" sz="2400" dirty="0"/>
              <a:t>Search Engine</a:t>
            </a:r>
            <a:endParaRPr lang="zh-TW" altLang="en-US" sz="2400" dirty="0"/>
          </a:p>
        </p:txBody>
      </p:sp>
      <p:pic>
        <p:nvPicPr>
          <p:cNvPr id="3074" name="Picture 2">
            <a:extLst>
              <a:ext uri="{FF2B5EF4-FFF2-40B4-BE49-F238E27FC236}">
                <a16:creationId xmlns:a16="http://schemas.microsoft.com/office/drawing/2014/main" id="{C3518358-E24C-FB31-5110-4B0E33F56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712" y="211094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1FE546-ED85-6149-0A7F-99A5F7CA0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712" y="341238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FFC242B-0110-814C-5694-B75FE30936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712" y="4774603"/>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8EB796E1-EBA4-CEB5-4B4A-6CEA04999719}"/>
              </a:ext>
            </a:extLst>
          </p:cNvPr>
          <p:cNvCxnSpPr>
            <a:cxnSpLocks/>
          </p:cNvCxnSpPr>
          <p:nvPr/>
        </p:nvCxnSpPr>
        <p:spPr>
          <a:xfrm>
            <a:off x="5087086" y="4639905"/>
            <a:ext cx="789458"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文字方塊 15">
            <a:extLst>
              <a:ext uri="{FF2B5EF4-FFF2-40B4-BE49-F238E27FC236}">
                <a16:creationId xmlns:a16="http://schemas.microsoft.com/office/drawing/2014/main" id="{DD786534-2443-2052-C9E4-00F84DFDB842}"/>
              </a:ext>
            </a:extLst>
          </p:cNvPr>
          <p:cNvSpPr txBox="1"/>
          <p:nvPr/>
        </p:nvSpPr>
        <p:spPr>
          <a:xfrm>
            <a:off x="7918681" y="6075612"/>
            <a:ext cx="1694701" cy="461665"/>
          </a:xfrm>
          <a:prstGeom prst="rect">
            <a:avLst/>
          </a:prstGeom>
          <a:noFill/>
        </p:spPr>
        <p:txBody>
          <a:bodyPr wrap="square" rtlCol="0">
            <a:spAutoFit/>
          </a:bodyPr>
          <a:lstStyle/>
          <a:p>
            <a:pPr algn="ctr"/>
            <a:r>
              <a:rPr lang="en-US" altLang="zh-TW" sz="2400" b="1" dirty="0"/>
              <a:t>Reranking</a:t>
            </a:r>
            <a:endParaRPr lang="zh-TW" altLang="en-US" sz="2400" b="1" dirty="0"/>
          </a:p>
        </p:txBody>
      </p:sp>
      <p:sp>
        <p:nvSpPr>
          <p:cNvPr id="17" name="矩形: 圓角 16">
            <a:extLst>
              <a:ext uri="{FF2B5EF4-FFF2-40B4-BE49-F238E27FC236}">
                <a16:creationId xmlns:a16="http://schemas.microsoft.com/office/drawing/2014/main" id="{A844AB43-5ED6-261B-4A93-EED126D6E4EE}"/>
              </a:ext>
            </a:extLst>
          </p:cNvPr>
          <p:cNvSpPr/>
          <p:nvPr/>
        </p:nvSpPr>
        <p:spPr>
          <a:xfrm>
            <a:off x="8156432" y="2148866"/>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直線單箭頭接點 17">
            <a:extLst>
              <a:ext uri="{FF2B5EF4-FFF2-40B4-BE49-F238E27FC236}">
                <a16:creationId xmlns:a16="http://schemas.microsoft.com/office/drawing/2014/main" id="{1529F8CC-AFBA-6E02-73CC-5CD7088B8152}"/>
              </a:ext>
            </a:extLst>
          </p:cNvPr>
          <p:cNvCxnSpPr>
            <a:cxnSpLocks/>
          </p:cNvCxnSpPr>
          <p:nvPr/>
        </p:nvCxnSpPr>
        <p:spPr>
          <a:xfrm>
            <a:off x="7458414" y="2693649"/>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單箭頭接點 19">
            <a:extLst>
              <a:ext uri="{FF2B5EF4-FFF2-40B4-BE49-F238E27FC236}">
                <a16:creationId xmlns:a16="http://schemas.microsoft.com/office/drawing/2014/main" id="{E16ABA05-C763-3541-7D8A-3F76FDB26973}"/>
              </a:ext>
            </a:extLst>
          </p:cNvPr>
          <p:cNvCxnSpPr>
            <a:cxnSpLocks/>
          </p:cNvCxnSpPr>
          <p:nvPr/>
        </p:nvCxnSpPr>
        <p:spPr>
          <a:xfrm>
            <a:off x="9540232" y="2703623"/>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矩形: 圓角 20">
            <a:extLst>
              <a:ext uri="{FF2B5EF4-FFF2-40B4-BE49-F238E27FC236}">
                <a16:creationId xmlns:a16="http://schemas.microsoft.com/office/drawing/2014/main" id="{28CE7641-D094-F1D3-8B11-F0E11B61BCE8}"/>
              </a:ext>
            </a:extLst>
          </p:cNvPr>
          <p:cNvSpPr/>
          <p:nvPr/>
        </p:nvSpPr>
        <p:spPr>
          <a:xfrm>
            <a:off x="8156432" y="3429000"/>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2" name="直線單箭頭接點 21">
            <a:extLst>
              <a:ext uri="{FF2B5EF4-FFF2-40B4-BE49-F238E27FC236}">
                <a16:creationId xmlns:a16="http://schemas.microsoft.com/office/drawing/2014/main" id="{07299119-496F-4CB2-E7F0-3698BE58D14C}"/>
              </a:ext>
            </a:extLst>
          </p:cNvPr>
          <p:cNvCxnSpPr>
            <a:cxnSpLocks/>
          </p:cNvCxnSpPr>
          <p:nvPr/>
        </p:nvCxnSpPr>
        <p:spPr>
          <a:xfrm>
            <a:off x="7458414" y="3973783"/>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單箭頭接點 22">
            <a:extLst>
              <a:ext uri="{FF2B5EF4-FFF2-40B4-BE49-F238E27FC236}">
                <a16:creationId xmlns:a16="http://schemas.microsoft.com/office/drawing/2014/main" id="{68EC1B3A-B896-ECE9-55C6-9AEE6A77CF4D}"/>
              </a:ext>
            </a:extLst>
          </p:cNvPr>
          <p:cNvCxnSpPr>
            <a:cxnSpLocks/>
          </p:cNvCxnSpPr>
          <p:nvPr/>
        </p:nvCxnSpPr>
        <p:spPr>
          <a:xfrm>
            <a:off x="9540232" y="3983757"/>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矩形: 圓角 23">
            <a:extLst>
              <a:ext uri="{FF2B5EF4-FFF2-40B4-BE49-F238E27FC236}">
                <a16:creationId xmlns:a16="http://schemas.microsoft.com/office/drawing/2014/main" id="{1D911FD9-FA08-62D0-172B-F9F3139E4178}"/>
              </a:ext>
            </a:extLst>
          </p:cNvPr>
          <p:cNvSpPr/>
          <p:nvPr/>
        </p:nvSpPr>
        <p:spPr>
          <a:xfrm>
            <a:off x="8156432" y="4774603"/>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5" name="直線單箭頭接點 24">
            <a:extLst>
              <a:ext uri="{FF2B5EF4-FFF2-40B4-BE49-F238E27FC236}">
                <a16:creationId xmlns:a16="http://schemas.microsoft.com/office/drawing/2014/main" id="{10368515-65A5-844E-4930-39B645AFCD90}"/>
              </a:ext>
            </a:extLst>
          </p:cNvPr>
          <p:cNvCxnSpPr>
            <a:cxnSpLocks/>
          </p:cNvCxnSpPr>
          <p:nvPr/>
        </p:nvCxnSpPr>
        <p:spPr>
          <a:xfrm>
            <a:off x="7458414" y="5319386"/>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CB3C85DC-7797-DF54-14D6-C82C10850EA6}"/>
              </a:ext>
            </a:extLst>
          </p:cNvPr>
          <p:cNvCxnSpPr>
            <a:cxnSpLocks/>
          </p:cNvCxnSpPr>
          <p:nvPr/>
        </p:nvCxnSpPr>
        <p:spPr>
          <a:xfrm>
            <a:off x="9540232" y="5329360"/>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6">
            <a:extLst>
              <a:ext uri="{FF2B5EF4-FFF2-40B4-BE49-F238E27FC236}">
                <a16:creationId xmlns:a16="http://schemas.microsoft.com/office/drawing/2014/main" id="{8C13A865-E26D-E09A-FB06-D0C8588DA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6540" y="2377006"/>
            <a:ext cx="551709" cy="5926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7E3B40C-1A7B-E6E7-3258-EAA408135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6540" y="3725646"/>
            <a:ext cx="551709" cy="5926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54E96493-25E7-5F69-B372-DC2ADF35C7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6540" y="5190101"/>
            <a:ext cx="551709" cy="551709"/>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20A30018-13AB-0D4E-13D4-A1C9EFCE19F0}"/>
              </a:ext>
            </a:extLst>
          </p:cNvPr>
          <p:cNvSpPr txBox="1"/>
          <p:nvPr/>
        </p:nvSpPr>
        <p:spPr>
          <a:xfrm>
            <a:off x="8010123" y="645068"/>
            <a:ext cx="1517904" cy="830997"/>
          </a:xfrm>
          <a:prstGeom prst="rect">
            <a:avLst/>
          </a:prstGeom>
          <a:noFill/>
        </p:spPr>
        <p:txBody>
          <a:bodyPr wrap="square" rtlCol="0">
            <a:spAutoFit/>
          </a:bodyPr>
          <a:lstStyle/>
          <a:p>
            <a:pPr algn="ctr"/>
            <a:r>
              <a:rPr lang="en-US" altLang="zh-TW" sz="2400" dirty="0"/>
              <a:t>User Prompt</a:t>
            </a:r>
            <a:endParaRPr lang="zh-TW" altLang="en-US" sz="2400" dirty="0"/>
          </a:p>
        </p:txBody>
      </p:sp>
      <p:cxnSp>
        <p:nvCxnSpPr>
          <p:cNvPr id="34" name="直線單箭頭接點 33">
            <a:extLst>
              <a:ext uri="{FF2B5EF4-FFF2-40B4-BE49-F238E27FC236}">
                <a16:creationId xmlns:a16="http://schemas.microsoft.com/office/drawing/2014/main" id="{9B049E03-04F3-9DEC-B0E8-24557311AB38}"/>
              </a:ext>
            </a:extLst>
          </p:cNvPr>
          <p:cNvCxnSpPr>
            <a:cxnSpLocks/>
          </p:cNvCxnSpPr>
          <p:nvPr/>
        </p:nvCxnSpPr>
        <p:spPr>
          <a:xfrm>
            <a:off x="8768002" y="1512060"/>
            <a:ext cx="0" cy="5745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矩形: 圓角 2">
            <a:extLst>
              <a:ext uri="{FF2B5EF4-FFF2-40B4-BE49-F238E27FC236}">
                <a16:creationId xmlns:a16="http://schemas.microsoft.com/office/drawing/2014/main" id="{1098F358-BBA1-0F6A-E37F-A6625E632D47}"/>
              </a:ext>
            </a:extLst>
          </p:cNvPr>
          <p:cNvSpPr/>
          <p:nvPr/>
        </p:nvSpPr>
        <p:spPr>
          <a:xfrm>
            <a:off x="1973531" y="2663396"/>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1E8EAFC3-0A4A-2FC9-CEEB-60930FCA781E}"/>
              </a:ext>
            </a:extLst>
          </p:cNvPr>
          <p:cNvCxnSpPr>
            <a:cxnSpLocks/>
          </p:cNvCxnSpPr>
          <p:nvPr/>
        </p:nvCxnSpPr>
        <p:spPr>
          <a:xfrm>
            <a:off x="3273594" y="3212238"/>
            <a:ext cx="800047" cy="0"/>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文字方塊 12">
            <a:extLst>
              <a:ext uri="{FF2B5EF4-FFF2-40B4-BE49-F238E27FC236}">
                <a16:creationId xmlns:a16="http://schemas.microsoft.com/office/drawing/2014/main" id="{1C47B658-EF6C-6B68-8BF6-23AC67C855A6}"/>
              </a:ext>
            </a:extLst>
          </p:cNvPr>
          <p:cNvSpPr txBox="1"/>
          <p:nvPr/>
        </p:nvSpPr>
        <p:spPr>
          <a:xfrm>
            <a:off x="1935321" y="1799340"/>
            <a:ext cx="1321419"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挑選</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關鍵字</a:t>
            </a:r>
          </a:p>
        </p:txBody>
      </p:sp>
    </p:spTree>
    <p:extLst>
      <p:ext uri="{BB962C8B-B14F-4D97-AF65-F5344CB8AC3E}">
        <p14:creationId xmlns:p14="http://schemas.microsoft.com/office/powerpoint/2010/main" val="18337747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1" grpId="0" animBg="1"/>
      <p:bldP spid="24" grpId="0" animBg="1"/>
      <p:bldP spid="33" grpId="0"/>
      <p:bldP spid="3" grpId="0" animBg="1"/>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A0F4CD-7431-3F3A-6C0D-92B5695EB17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endParaRPr lang="zh-TW" altLang="en-US" dirty="0"/>
          </a:p>
        </p:txBody>
      </p:sp>
      <p:pic>
        <p:nvPicPr>
          <p:cNvPr id="20" name="Picture 2">
            <a:extLst>
              <a:ext uri="{FF2B5EF4-FFF2-40B4-BE49-F238E27FC236}">
                <a16:creationId xmlns:a16="http://schemas.microsoft.com/office/drawing/2014/main" id="{655FAD99-A5F1-E074-41F5-327E6F282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394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2401D7F5-62A4-09F3-879C-672057ECB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58538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29B0BEDF-43CF-2B83-9991-294908400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94760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E90552A9-9669-CEC8-AE32-3C4942C0D4D5}"/>
              </a:ext>
            </a:extLst>
          </p:cNvPr>
          <p:cNvSpPr txBox="1"/>
          <p:nvPr/>
        </p:nvSpPr>
        <p:spPr>
          <a:xfrm>
            <a:off x="2679169" y="1690688"/>
            <a:ext cx="1694701" cy="461665"/>
          </a:xfrm>
          <a:prstGeom prst="rect">
            <a:avLst/>
          </a:prstGeom>
          <a:noFill/>
        </p:spPr>
        <p:txBody>
          <a:bodyPr wrap="square" rtlCol="0">
            <a:spAutoFit/>
          </a:bodyPr>
          <a:lstStyle/>
          <a:p>
            <a:pPr algn="ctr"/>
            <a:r>
              <a:rPr lang="en-US" altLang="zh-TW" sz="2400" dirty="0"/>
              <a:t>Reranking</a:t>
            </a:r>
            <a:endParaRPr lang="zh-TW" altLang="en-US" sz="2400" dirty="0"/>
          </a:p>
        </p:txBody>
      </p:sp>
      <p:sp>
        <p:nvSpPr>
          <p:cNvPr id="24" name="矩形: 圓角 23">
            <a:extLst>
              <a:ext uri="{FF2B5EF4-FFF2-40B4-BE49-F238E27FC236}">
                <a16:creationId xmlns:a16="http://schemas.microsoft.com/office/drawing/2014/main" id="{D607C20D-BDFA-586E-AC11-341EEC5E3AD7}"/>
              </a:ext>
            </a:extLst>
          </p:cNvPr>
          <p:cNvSpPr/>
          <p:nvPr/>
        </p:nvSpPr>
        <p:spPr>
          <a:xfrm>
            <a:off x="2916920" y="2321866"/>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5" name="直線單箭頭接點 24">
            <a:extLst>
              <a:ext uri="{FF2B5EF4-FFF2-40B4-BE49-F238E27FC236}">
                <a16:creationId xmlns:a16="http://schemas.microsoft.com/office/drawing/2014/main" id="{2A3FB275-B634-DA0A-BCF5-B571A7FAC4A8}"/>
              </a:ext>
            </a:extLst>
          </p:cNvPr>
          <p:cNvCxnSpPr>
            <a:cxnSpLocks/>
          </p:cNvCxnSpPr>
          <p:nvPr/>
        </p:nvCxnSpPr>
        <p:spPr>
          <a:xfrm>
            <a:off x="2218902" y="2866649"/>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BEF77D41-E695-EBF2-D2EC-C157D1F57A88}"/>
              </a:ext>
            </a:extLst>
          </p:cNvPr>
          <p:cNvCxnSpPr>
            <a:cxnSpLocks/>
          </p:cNvCxnSpPr>
          <p:nvPr/>
        </p:nvCxnSpPr>
        <p:spPr>
          <a:xfrm>
            <a:off x="4300720" y="2876623"/>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矩形: 圓角 26">
            <a:extLst>
              <a:ext uri="{FF2B5EF4-FFF2-40B4-BE49-F238E27FC236}">
                <a16:creationId xmlns:a16="http://schemas.microsoft.com/office/drawing/2014/main" id="{6F482350-91DB-03DF-E803-5BBBCC3FA5C8}"/>
              </a:ext>
            </a:extLst>
          </p:cNvPr>
          <p:cNvSpPr/>
          <p:nvPr/>
        </p:nvSpPr>
        <p:spPr>
          <a:xfrm>
            <a:off x="2916920" y="3602000"/>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203AC8A-4CC7-C8D6-1639-C9955836047F}"/>
              </a:ext>
            </a:extLst>
          </p:cNvPr>
          <p:cNvCxnSpPr>
            <a:cxnSpLocks/>
          </p:cNvCxnSpPr>
          <p:nvPr/>
        </p:nvCxnSpPr>
        <p:spPr>
          <a:xfrm>
            <a:off x="2218902" y="4146783"/>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7A12AE03-9B64-18FF-9970-39FD37915BD5}"/>
              </a:ext>
            </a:extLst>
          </p:cNvPr>
          <p:cNvCxnSpPr>
            <a:cxnSpLocks/>
          </p:cNvCxnSpPr>
          <p:nvPr/>
        </p:nvCxnSpPr>
        <p:spPr>
          <a:xfrm>
            <a:off x="4300720" y="4156757"/>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矩形: 圓角 29">
            <a:extLst>
              <a:ext uri="{FF2B5EF4-FFF2-40B4-BE49-F238E27FC236}">
                <a16:creationId xmlns:a16="http://schemas.microsoft.com/office/drawing/2014/main" id="{B1F1AEAA-0959-F6E1-785C-3015F6318478}"/>
              </a:ext>
            </a:extLst>
          </p:cNvPr>
          <p:cNvSpPr/>
          <p:nvPr/>
        </p:nvSpPr>
        <p:spPr>
          <a:xfrm>
            <a:off x="2916920" y="4947603"/>
            <a:ext cx="121920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A09D1E21-0489-7C2C-4590-BC82B4FCE55E}"/>
              </a:ext>
            </a:extLst>
          </p:cNvPr>
          <p:cNvCxnSpPr>
            <a:cxnSpLocks/>
          </p:cNvCxnSpPr>
          <p:nvPr/>
        </p:nvCxnSpPr>
        <p:spPr>
          <a:xfrm>
            <a:off x="2218902" y="5492386"/>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8FC9472D-AEB7-A39C-E162-374E7F6B520F}"/>
              </a:ext>
            </a:extLst>
          </p:cNvPr>
          <p:cNvCxnSpPr>
            <a:cxnSpLocks/>
          </p:cNvCxnSpPr>
          <p:nvPr/>
        </p:nvCxnSpPr>
        <p:spPr>
          <a:xfrm>
            <a:off x="4300720" y="5502360"/>
            <a:ext cx="551709"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3" name="Picture 6">
            <a:extLst>
              <a:ext uri="{FF2B5EF4-FFF2-40B4-BE49-F238E27FC236}">
                <a16:creationId xmlns:a16="http://schemas.microsoft.com/office/drawing/2014/main" id="{F22B04FA-3DBB-84C4-AC33-8E5C2BB2D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028" y="2550006"/>
            <a:ext cx="551709" cy="5926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30D122DC-A208-8C3C-B004-5DDCD633A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028" y="3898646"/>
            <a:ext cx="551709" cy="5926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2FF58672-BA09-2B36-84B9-F85D73A47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7028" y="5363101"/>
            <a:ext cx="551709" cy="55170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96F29690-B680-09C6-50C1-C36AA3FB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094" y="228394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圓角 36">
            <a:extLst>
              <a:ext uri="{FF2B5EF4-FFF2-40B4-BE49-F238E27FC236}">
                <a16:creationId xmlns:a16="http://schemas.microsoft.com/office/drawing/2014/main" id="{6AF87BCA-07D5-F0AE-97BC-976B5CECA09C}"/>
              </a:ext>
            </a:extLst>
          </p:cNvPr>
          <p:cNvSpPr/>
          <p:nvPr/>
        </p:nvSpPr>
        <p:spPr>
          <a:xfrm>
            <a:off x="9496766" y="2250704"/>
            <a:ext cx="917433" cy="61594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文字方塊 37">
            <a:extLst>
              <a:ext uri="{FF2B5EF4-FFF2-40B4-BE49-F238E27FC236}">
                <a16:creationId xmlns:a16="http://schemas.microsoft.com/office/drawing/2014/main" id="{5E1643BD-3B7C-18DA-3130-20FD376C818C}"/>
              </a:ext>
            </a:extLst>
          </p:cNvPr>
          <p:cNvSpPr txBox="1"/>
          <p:nvPr/>
        </p:nvSpPr>
        <p:spPr>
          <a:xfrm>
            <a:off x="5624853" y="704740"/>
            <a:ext cx="3528060" cy="646331"/>
          </a:xfrm>
          <a:prstGeom prst="rect">
            <a:avLst/>
          </a:prstGeom>
          <a:noFill/>
        </p:spPr>
        <p:txBody>
          <a:bodyPr wrap="square">
            <a:spAutoFit/>
          </a:bodyPr>
          <a:lstStyle/>
          <a:p>
            <a:r>
              <a:rPr lang="en-US" altLang="zh-TW" b="1" dirty="0"/>
              <a:t>Provence</a:t>
            </a:r>
            <a:endParaRPr lang="en-US" altLang="zh-TW" dirty="0"/>
          </a:p>
          <a:p>
            <a:r>
              <a:rPr lang="zh-TW" altLang="en-US" dirty="0"/>
              <a:t>https://arxiv.org/abs/2501.16214</a:t>
            </a:r>
          </a:p>
        </p:txBody>
      </p:sp>
      <p:sp>
        <p:nvSpPr>
          <p:cNvPr id="41" name="文字方塊 40">
            <a:extLst>
              <a:ext uri="{FF2B5EF4-FFF2-40B4-BE49-F238E27FC236}">
                <a16:creationId xmlns:a16="http://schemas.microsoft.com/office/drawing/2014/main" id="{293D7243-18BB-A9D5-83C1-FC9E9BAD6835}"/>
              </a:ext>
            </a:extLst>
          </p:cNvPr>
          <p:cNvSpPr txBox="1"/>
          <p:nvPr/>
        </p:nvSpPr>
        <p:spPr>
          <a:xfrm>
            <a:off x="9128151" y="957232"/>
            <a:ext cx="1517904" cy="830997"/>
          </a:xfrm>
          <a:prstGeom prst="rect">
            <a:avLst/>
          </a:prstGeom>
          <a:noFill/>
        </p:spPr>
        <p:txBody>
          <a:bodyPr wrap="square" rtlCol="0">
            <a:spAutoFit/>
          </a:bodyPr>
          <a:lstStyle/>
          <a:p>
            <a:pPr algn="ctr"/>
            <a:r>
              <a:rPr lang="en-US" altLang="zh-TW" sz="2400" dirty="0"/>
              <a:t>User Prompt</a:t>
            </a:r>
            <a:endParaRPr lang="zh-TW" altLang="en-US" sz="2400" dirty="0"/>
          </a:p>
        </p:txBody>
      </p:sp>
      <p:cxnSp>
        <p:nvCxnSpPr>
          <p:cNvPr id="42" name="直線單箭頭接點 41">
            <a:extLst>
              <a:ext uri="{FF2B5EF4-FFF2-40B4-BE49-F238E27FC236}">
                <a16:creationId xmlns:a16="http://schemas.microsoft.com/office/drawing/2014/main" id="{2551D521-637B-41C2-1254-6DC8D962D1C6}"/>
              </a:ext>
            </a:extLst>
          </p:cNvPr>
          <p:cNvCxnSpPr>
            <a:cxnSpLocks/>
          </p:cNvCxnSpPr>
          <p:nvPr/>
        </p:nvCxnSpPr>
        <p:spPr>
          <a:xfrm>
            <a:off x="9942418" y="1806800"/>
            <a:ext cx="0" cy="42070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左大括弧 42">
            <a:extLst>
              <a:ext uri="{FF2B5EF4-FFF2-40B4-BE49-F238E27FC236}">
                <a16:creationId xmlns:a16="http://schemas.microsoft.com/office/drawing/2014/main" id="{92C759EF-64C9-B1EF-7700-88588FB2D86F}"/>
              </a:ext>
            </a:extLst>
          </p:cNvPr>
          <p:cNvSpPr/>
          <p:nvPr/>
        </p:nvSpPr>
        <p:spPr>
          <a:xfrm>
            <a:off x="7307267" y="2152353"/>
            <a:ext cx="510870" cy="3892933"/>
          </a:xfrm>
          <a:prstGeom prst="leftBrace">
            <a:avLst>
              <a:gd name="adj1" fmla="val 11913"/>
              <a:gd name="adj2" fmla="val 19172"/>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44" name="矩形: 圓角 43">
            <a:extLst>
              <a:ext uri="{FF2B5EF4-FFF2-40B4-BE49-F238E27FC236}">
                <a16:creationId xmlns:a16="http://schemas.microsoft.com/office/drawing/2014/main" id="{6D2BB9A4-D563-9B18-23DF-8ECC78B4DD0C}"/>
              </a:ext>
            </a:extLst>
          </p:cNvPr>
          <p:cNvSpPr/>
          <p:nvPr/>
        </p:nvSpPr>
        <p:spPr>
          <a:xfrm>
            <a:off x="7711434" y="2401009"/>
            <a:ext cx="1325900" cy="38404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sentence 1</a:t>
            </a:r>
            <a:endParaRPr lang="zh-TW" altLang="en-US" dirty="0">
              <a:solidFill>
                <a:schemeClr val="tx1"/>
              </a:solidFill>
            </a:endParaRPr>
          </a:p>
        </p:txBody>
      </p:sp>
      <p:sp>
        <p:nvSpPr>
          <p:cNvPr id="45" name="矩形: 圓角 44">
            <a:extLst>
              <a:ext uri="{FF2B5EF4-FFF2-40B4-BE49-F238E27FC236}">
                <a16:creationId xmlns:a16="http://schemas.microsoft.com/office/drawing/2014/main" id="{6EDB1925-B99A-ACC3-4A42-0BF75E29A82E}"/>
              </a:ext>
            </a:extLst>
          </p:cNvPr>
          <p:cNvSpPr/>
          <p:nvPr/>
        </p:nvSpPr>
        <p:spPr>
          <a:xfrm>
            <a:off x="7731566" y="3810941"/>
            <a:ext cx="1325900" cy="38404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sentence 2</a:t>
            </a:r>
            <a:endParaRPr lang="zh-TW" altLang="en-US" dirty="0">
              <a:solidFill>
                <a:schemeClr val="tx1"/>
              </a:solidFill>
            </a:endParaRPr>
          </a:p>
        </p:txBody>
      </p:sp>
      <p:sp>
        <p:nvSpPr>
          <p:cNvPr id="46" name="矩形: 圓角 45">
            <a:extLst>
              <a:ext uri="{FF2B5EF4-FFF2-40B4-BE49-F238E27FC236}">
                <a16:creationId xmlns:a16="http://schemas.microsoft.com/office/drawing/2014/main" id="{57495C76-3CC1-941C-C986-1DF79685DAB0}"/>
              </a:ext>
            </a:extLst>
          </p:cNvPr>
          <p:cNvSpPr/>
          <p:nvPr/>
        </p:nvSpPr>
        <p:spPr>
          <a:xfrm>
            <a:off x="7711434" y="5363101"/>
            <a:ext cx="1325900" cy="384043"/>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sentence 3</a:t>
            </a:r>
            <a:endParaRPr lang="zh-TW" altLang="en-US" dirty="0">
              <a:solidFill>
                <a:schemeClr val="tx1"/>
              </a:solidFill>
            </a:endParaRPr>
          </a:p>
        </p:txBody>
      </p:sp>
      <p:cxnSp>
        <p:nvCxnSpPr>
          <p:cNvPr id="47" name="直線單箭頭接點 46">
            <a:extLst>
              <a:ext uri="{FF2B5EF4-FFF2-40B4-BE49-F238E27FC236}">
                <a16:creationId xmlns:a16="http://schemas.microsoft.com/office/drawing/2014/main" id="{BF93BE10-70B1-1EB2-7AD0-C88F3B750532}"/>
              </a:ext>
            </a:extLst>
          </p:cNvPr>
          <p:cNvCxnSpPr>
            <a:cxnSpLocks/>
          </p:cNvCxnSpPr>
          <p:nvPr/>
        </p:nvCxnSpPr>
        <p:spPr>
          <a:xfrm>
            <a:off x="9128151" y="2573342"/>
            <a:ext cx="30573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線單箭頭接點 49">
            <a:extLst>
              <a:ext uri="{FF2B5EF4-FFF2-40B4-BE49-F238E27FC236}">
                <a16:creationId xmlns:a16="http://schemas.microsoft.com/office/drawing/2014/main" id="{81F8CDB8-7A6F-1991-41A3-A5697299080B}"/>
              </a:ext>
            </a:extLst>
          </p:cNvPr>
          <p:cNvCxnSpPr>
            <a:cxnSpLocks/>
          </p:cNvCxnSpPr>
          <p:nvPr/>
        </p:nvCxnSpPr>
        <p:spPr>
          <a:xfrm>
            <a:off x="10478676" y="2564002"/>
            <a:ext cx="30573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1" name="矩形: 圓角 50">
            <a:extLst>
              <a:ext uri="{FF2B5EF4-FFF2-40B4-BE49-F238E27FC236}">
                <a16:creationId xmlns:a16="http://schemas.microsoft.com/office/drawing/2014/main" id="{FF1769AC-A30E-CB60-3312-529C9A7B71B5}"/>
              </a:ext>
            </a:extLst>
          </p:cNvPr>
          <p:cNvSpPr/>
          <p:nvPr/>
        </p:nvSpPr>
        <p:spPr>
          <a:xfrm>
            <a:off x="9512729" y="3683379"/>
            <a:ext cx="917433" cy="61594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單箭頭接點 51">
            <a:extLst>
              <a:ext uri="{FF2B5EF4-FFF2-40B4-BE49-F238E27FC236}">
                <a16:creationId xmlns:a16="http://schemas.microsoft.com/office/drawing/2014/main" id="{DD8D9A37-E571-625F-1DAF-0B63A24BF365}"/>
              </a:ext>
            </a:extLst>
          </p:cNvPr>
          <p:cNvCxnSpPr>
            <a:cxnSpLocks/>
          </p:cNvCxnSpPr>
          <p:nvPr/>
        </p:nvCxnSpPr>
        <p:spPr>
          <a:xfrm>
            <a:off x="9144114" y="4006017"/>
            <a:ext cx="30573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直線單箭頭接點 52">
            <a:extLst>
              <a:ext uri="{FF2B5EF4-FFF2-40B4-BE49-F238E27FC236}">
                <a16:creationId xmlns:a16="http://schemas.microsoft.com/office/drawing/2014/main" id="{9685AC0C-7E52-C49F-D070-C6A0C0D56BD3}"/>
              </a:ext>
            </a:extLst>
          </p:cNvPr>
          <p:cNvCxnSpPr>
            <a:cxnSpLocks/>
          </p:cNvCxnSpPr>
          <p:nvPr/>
        </p:nvCxnSpPr>
        <p:spPr>
          <a:xfrm>
            <a:off x="10494639" y="3996677"/>
            <a:ext cx="30573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矩形: 圓角 53">
            <a:extLst>
              <a:ext uri="{FF2B5EF4-FFF2-40B4-BE49-F238E27FC236}">
                <a16:creationId xmlns:a16="http://schemas.microsoft.com/office/drawing/2014/main" id="{51081448-95F2-AECB-2DA2-3DB3F52C6BBA}"/>
              </a:ext>
            </a:extLst>
          </p:cNvPr>
          <p:cNvSpPr/>
          <p:nvPr/>
        </p:nvSpPr>
        <p:spPr>
          <a:xfrm>
            <a:off x="9521528" y="5242469"/>
            <a:ext cx="917433" cy="61594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LLM</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5" name="直線單箭頭接點 54">
            <a:extLst>
              <a:ext uri="{FF2B5EF4-FFF2-40B4-BE49-F238E27FC236}">
                <a16:creationId xmlns:a16="http://schemas.microsoft.com/office/drawing/2014/main" id="{FD620E39-4EAC-9257-1977-D1651111CCE4}"/>
              </a:ext>
            </a:extLst>
          </p:cNvPr>
          <p:cNvCxnSpPr>
            <a:cxnSpLocks/>
          </p:cNvCxnSpPr>
          <p:nvPr/>
        </p:nvCxnSpPr>
        <p:spPr>
          <a:xfrm>
            <a:off x="9152913" y="5565107"/>
            <a:ext cx="30573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線單箭頭接點 55">
            <a:extLst>
              <a:ext uri="{FF2B5EF4-FFF2-40B4-BE49-F238E27FC236}">
                <a16:creationId xmlns:a16="http://schemas.microsoft.com/office/drawing/2014/main" id="{103B6168-07F8-0342-F924-F740B55CEDFA}"/>
              </a:ext>
            </a:extLst>
          </p:cNvPr>
          <p:cNvCxnSpPr>
            <a:cxnSpLocks/>
          </p:cNvCxnSpPr>
          <p:nvPr/>
        </p:nvCxnSpPr>
        <p:spPr>
          <a:xfrm>
            <a:off x="10503438" y="5555767"/>
            <a:ext cx="30573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6">
            <a:extLst>
              <a:ext uri="{FF2B5EF4-FFF2-40B4-BE49-F238E27FC236}">
                <a16:creationId xmlns:a16="http://schemas.microsoft.com/office/drawing/2014/main" id="{FF460E87-004A-5FD0-FB04-2761AAD9EE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9283" y="3706623"/>
            <a:ext cx="551709" cy="5926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a:extLst>
              <a:ext uri="{FF2B5EF4-FFF2-40B4-BE49-F238E27FC236}">
                <a16:creationId xmlns:a16="http://schemas.microsoft.com/office/drawing/2014/main" id="{C6C8D415-629B-B0C5-54A6-F9CEB06A8C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9283" y="2294635"/>
            <a:ext cx="551709" cy="55170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0F571A4-68A4-B38B-7C13-DF52F35D0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9283" y="5266316"/>
            <a:ext cx="551709" cy="551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3546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p:bldP spid="43" grpId="0" animBg="1"/>
      <p:bldP spid="44" grpId="0" animBg="1"/>
      <p:bldP spid="45" grpId="0" animBg="1"/>
      <p:bldP spid="46" grpId="0" animBg="1"/>
      <p:bldP spid="51" grpId="0" animBg="1"/>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00836C-97A4-4017-2020-3A60E540AB1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endParaRPr lang="zh-TW" altLang="en-US" dirty="0"/>
          </a:p>
        </p:txBody>
      </p:sp>
      <p:sp>
        <p:nvSpPr>
          <p:cNvPr id="3" name="內容版面配置區 2">
            <a:extLst>
              <a:ext uri="{FF2B5EF4-FFF2-40B4-BE49-F238E27FC236}">
                <a16:creationId xmlns:a16="http://schemas.microsoft.com/office/drawing/2014/main" id="{FEEFDBB1-BD85-F570-4B49-FD946A1D96D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挑選工具 </a:t>
            </a:r>
            <a:r>
              <a:rPr lang="en-US" altLang="zh-TW" dirty="0">
                <a:latin typeface="微軟正黑體" panose="020B0604030504040204" pitchFamily="34" charset="-120"/>
                <a:ea typeface="微軟正黑體" panose="020B0604030504040204" pitchFamily="34" charset="-120"/>
              </a:rPr>
              <a:t>(Tool RAG)</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8702D46A-D30D-9383-30BB-149941B5B9F2}"/>
              </a:ext>
            </a:extLst>
          </p:cNvPr>
          <p:cNvSpPr txBox="1"/>
          <p:nvPr/>
        </p:nvSpPr>
        <p:spPr>
          <a:xfrm>
            <a:off x="8077201" y="681037"/>
            <a:ext cx="3562349" cy="923330"/>
          </a:xfrm>
          <a:prstGeom prst="rect">
            <a:avLst/>
          </a:prstGeom>
          <a:noFill/>
        </p:spPr>
        <p:txBody>
          <a:bodyPr wrap="square">
            <a:spAutoFit/>
          </a:bodyPr>
          <a:lstStyle/>
          <a:p>
            <a:r>
              <a:rPr lang="zh-TW" altLang="en-US" dirty="0"/>
              <a:t>https://arxiv.org/abs/2310.03128</a:t>
            </a:r>
            <a:endParaRPr lang="en-US" altLang="zh-TW" dirty="0"/>
          </a:p>
          <a:p>
            <a:r>
              <a:rPr lang="zh-TW" altLang="en-US" dirty="0"/>
              <a:t>https://arxiv.org/abs/2502.11271</a:t>
            </a:r>
          </a:p>
          <a:p>
            <a:r>
              <a:rPr lang="en-US" altLang="zh-TW" dirty="0"/>
              <a:t>https://arxiv.org/abs/2505.03275</a:t>
            </a:r>
            <a:endParaRPr lang="zh-TW" altLang="en-US" dirty="0"/>
          </a:p>
        </p:txBody>
      </p:sp>
      <p:pic>
        <p:nvPicPr>
          <p:cNvPr id="7" name="Picture 4">
            <a:extLst>
              <a:ext uri="{FF2B5EF4-FFF2-40B4-BE49-F238E27FC236}">
                <a16:creationId xmlns:a16="http://schemas.microsoft.com/office/drawing/2014/main" id="{D061A563-5236-648C-1E29-876DC2FEF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310" y="3486150"/>
            <a:ext cx="1526697" cy="152669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單箭頭接點 7">
            <a:extLst>
              <a:ext uri="{FF2B5EF4-FFF2-40B4-BE49-F238E27FC236}">
                <a16:creationId xmlns:a16="http://schemas.microsoft.com/office/drawing/2014/main" id="{EC6AE745-C60F-1BAE-42B0-57A8DB27D306}"/>
              </a:ext>
            </a:extLst>
          </p:cNvPr>
          <p:cNvCxnSpPr>
            <a:cxnSpLocks/>
          </p:cNvCxnSpPr>
          <p:nvPr/>
        </p:nvCxnSpPr>
        <p:spPr>
          <a:xfrm>
            <a:off x="3979900" y="4249499"/>
            <a:ext cx="789458"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A12C44A7-A678-A030-43E4-BCDD6B28173E}"/>
              </a:ext>
            </a:extLst>
          </p:cNvPr>
          <p:cNvSpPr txBox="1"/>
          <p:nvPr/>
        </p:nvSpPr>
        <p:spPr>
          <a:xfrm>
            <a:off x="5049310" y="2044597"/>
            <a:ext cx="1517904" cy="830997"/>
          </a:xfrm>
          <a:prstGeom prst="rect">
            <a:avLst/>
          </a:prstGeom>
          <a:noFill/>
        </p:spPr>
        <p:txBody>
          <a:bodyPr wrap="square" rtlCol="0">
            <a:spAutoFit/>
          </a:bodyPr>
          <a:lstStyle/>
          <a:p>
            <a:pPr algn="ctr"/>
            <a:r>
              <a:rPr lang="en-US" altLang="zh-TW" sz="2400" dirty="0"/>
              <a:t>User Prompt</a:t>
            </a:r>
            <a:endParaRPr lang="zh-TW" altLang="en-US" sz="2400" dirty="0"/>
          </a:p>
        </p:txBody>
      </p:sp>
      <p:cxnSp>
        <p:nvCxnSpPr>
          <p:cNvPr id="10" name="直線單箭頭接點 9">
            <a:extLst>
              <a:ext uri="{FF2B5EF4-FFF2-40B4-BE49-F238E27FC236}">
                <a16:creationId xmlns:a16="http://schemas.microsoft.com/office/drawing/2014/main" id="{67876608-F34C-EFB5-938F-BFE381972A54}"/>
              </a:ext>
            </a:extLst>
          </p:cNvPr>
          <p:cNvCxnSpPr>
            <a:cxnSpLocks/>
          </p:cNvCxnSpPr>
          <p:nvPr/>
        </p:nvCxnSpPr>
        <p:spPr>
          <a:xfrm>
            <a:off x="5807189" y="2911589"/>
            <a:ext cx="0" cy="5745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文字方塊 10">
            <a:extLst>
              <a:ext uri="{FF2B5EF4-FFF2-40B4-BE49-F238E27FC236}">
                <a16:creationId xmlns:a16="http://schemas.microsoft.com/office/drawing/2014/main" id="{D46D5BD5-1706-74F7-2109-8B2E2B87E4C2}"/>
              </a:ext>
            </a:extLst>
          </p:cNvPr>
          <p:cNvSpPr txBox="1"/>
          <p:nvPr/>
        </p:nvSpPr>
        <p:spPr>
          <a:xfrm>
            <a:off x="5244833" y="5012847"/>
            <a:ext cx="1124712" cy="830997"/>
          </a:xfrm>
          <a:prstGeom prst="rect">
            <a:avLst/>
          </a:prstGeom>
          <a:noFill/>
        </p:spPr>
        <p:txBody>
          <a:bodyPr wrap="square" rtlCol="0">
            <a:spAutoFit/>
          </a:bodyPr>
          <a:lstStyle/>
          <a:p>
            <a:pPr algn="ctr"/>
            <a:r>
              <a:rPr lang="en-US" altLang="zh-TW" sz="2400" dirty="0"/>
              <a:t>Search Engine</a:t>
            </a:r>
            <a:endParaRPr lang="zh-TW" altLang="en-US" sz="2400" dirty="0"/>
          </a:p>
        </p:txBody>
      </p:sp>
      <p:cxnSp>
        <p:nvCxnSpPr>
          <p:cNvPr id="12" name="直線單箭頭接點 11">
            <a:extLst>
              <a:ext uri="{FF2B5EF4-FFF2-40B4-BE49-F238E27FC236}">
                <a16:creationId xmlns:a16="http://schemas.microsoft.com/office/drawing/2014/main" id="{E47E7B54-06A1-5C02-4ED6-73402F482045}"/>
              </a:ext>
            </a:extLst>
          </p:cNvPr>
          <p:cNvCxnSpPr>
            <a:cxnSpLocks/>
          </p:cNvCxnSpPr>
          <p:nvPr/>
        </p:nvCxnSpPr>
        <p:spPr>
          <a:xfrm>
            <a:off x="6894550" y="4249499"/>
            <a:ext cx="789458"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左大括弧 12">
            <a:extLst>
              <a:ext uri="{FF2B5EF4-FFF2-40B4-BE49-F238E27FC236}">
                <a16:creationId xmlns:a16="http://schemas.microsoft.com/office/drawing/2014/main" id="{C2D5E28B-72CC-C803-F457-0F5AFDAEC557}"/>
              </a:ext>
            </a:extLst>
          </p:cNvPr>
          <p:cNvSpPr/>
          <p:nvPr/>
        </p:nvSpPr>
        <p:spPr>
          <a:xfrm flipH="1">
            <a:off x="9457065" y="2674959"/>
            <a:ext cx="698363" cy="3067797"/>
          </a:xfrm>
          <a:prstGeom prst="leftBrace">
            <a:avLst>
              <a:gd name="adj1" fmla="val 11913"/>
              <a:gd name="adj2" fmla="val 48044"/>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567D5392-A959-DB8E-E517-A3C4915C4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352" y="348615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89D6E47D-5B27-60C3-96C3-FFA92BEE460A}"/>
              </a:ext>
            </a:extLst>
          </p:cNvPr>
          <p:cNvSpPr txBox="1"/>
          <p:nvPr/>
        </p:nvSpPr>
        <p:spPr>
          <a:xfrm>
            <a:off x="3048000" y="2900164"/>
            <a:ext cx="6096000" cy="369332"/>
          </a:xfrm>
          <a:prstGeom prst="rect">
            <a:avLst/>
          </a:prstGeom>
          <a:noFill/>
        </p:spPr>
        <p:txBody>
          <a:bodyPr wrap="square">
            <a:spAutoFit/>
          </a:bodyPr>
          <a:lstStyle/>
          <a:p>
            <a:r>
              <a:rPr lang="zh-TW" altLang="en-US" b="0" dirty="0">
                <a:effectLst/>
              </a:rPr>
              <a:t> </a:t>
            </a:r>
            <a:endParaRPr lang="zh-TW" altLang="en-US" dirty="0"/>
          </a:p>
        </p:txBody>
      </p:sp>
      <p:pic>
        <p:nvPicPr>
          <p:cNvPr id="4100" name="Picture 4">
            <a:extLst>
              <a:ext uri="{FF2B5EF4-FFF2-40B4-BE49-F238E27FC236}">
                <a16:creationId xmlns:a16="http://schemas.microsoft.com/office/drawing/2014/main" id="{DAD5FBAE-B416-A645-B468-4C39C1754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9929" y="29001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3F79A1F-62B1-E519-73A0-E11322DB34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2337" y="434046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EF93BCB6-5B7F-41B1-6101-B9711CC24A64}"/>
              </a:ext>
            </a:extLst>
          </p:cNvPr>
          <p:cNvSpPr txBox="1"/>
          <p:nvPr/>
        </p:nvSpPr>
        <p:spPr>
          <a:xfrm>
            <a:off x="10169025" y="3888531"/>
            <a:ext cx="1328687" cy="461665"/>
          </a:xfrm>
          <a:prstGeom prst="rect">
            <a:avLst/>
          </a:prstGeom>
          <a:noFill/>
        </p:spPr>
        <p:txBody>
          <a:bodyPr wrap="square" rtlCol="0">
            <a:spAutoFit/>
          </a:bodyPr>
          <a:lstStyle/>
          <a:p>
            <a:pPr algn="ctr"/>
            <a:r>
              <a:rPr lang="en-US" altLang="zh-TW" sz="2400" dirty="0"/>
              <a:t>Context</a:t>
            </a:r>
            <a:endParaRPr lang="zh-TW" altLang="en-US" sz="2400" dirty="0"/>
          </a:p>
        </p:txBody>
      </p:sp>
      <p:sp>
        <p:nvSpPr>
          <p:cNvPr id="5" name="文字方塊 4">
            <a:extLst>
              <a:ext uri="{FF2B5EF4-FFF2-40B4-BE49-F238E27FC236}">
                <a16:creationId xmlns:a16="http://schemas.microsoft.com/office/drawing/2014/main" id="{A62B44C0-EC8D-BD75-AECE-F935CE456D46}"/>
              </a:ext>
            </a:extLst>
          </p:cNvPr>
          <p:cNvSpPr txBox="1"/>
          <p:nvPr/>
        </p:nvSpPr>
        <p:spPr>
          <a:xfrm>
            <a:off x="1485900" y="4814004"/>
            <a:ext cx="341949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不要把所有工具的使用說明放入 </a:t>
            </a:r>
            <a:r>
              <a:rPr lang="en-US" altLang="zh-TW" sz="2400" dirty="0">
                <a:latin typeface="微軟正黑體" panose="020B0604030504040204" pitchFamily="34" charset="-120"/>
                <a:ea typeface="微軟正黑體" panose="020B0604030504040204" pitchFamily="34" charset="-120"/>
              </a:rPr>
              <a:t>Context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7602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15F1A0-2E2C-9A18-601D-9E4469FF6D9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2C8F9909-F546-8C8D-1BA2-4E85AD1E29A8}"/>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讓語言模型回應越長越好</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模型：</a:t>
            </a:r>
            <a:r>
              <a:rPr lang="en-US" altLang="zh-TW" sz="2400" dirty="0">
                <a:latin typeface="微軟正黑體" panose="020B0604030504040204" pitchFamily="34" charset="-120"/>
                <a:ea typeface="微軟正黑體" panose="020B0604030504040204" pitchFamily="34" charset="-120"/>
              </a:rPr>
              <a:t>GPT-3</a:t>
            </a:r>
            <a:endParaRPr lang="zh-TW" altLang="en-US" sz="2400" dirty="0">
              <a:latin typeface="微軟正黑體" panose="020B0604030504040204" pitchFamily="34" charset="-120"/>
              <a:ea typeface="微軟正黑體" panose="020B0604030504040204" pitchFamily="34" charset="-120"/>
            </a:endParaRPr>
          </a:p>
        </p:txBody>
      </p:sp>
      <p:pic>
        <p:nvPicPr>
          <p:cNvPr id="4" name="Google Shape;315;p41">
            <a:extLst>
              <a:ext uri="{FF2B5EF4-FFF2-40B4-BE49-F238E27FC236}">
                <a16:creationId xmlns:a16="http://schemas.microsoft.com/office/drawing/2014/main" id="{8175894C-3F8C-2466-8267-78759B6B6BF1}"/>
              </a:ext>
            </a:extLst>
          </p:cNvPr>
          <p:cNvPicPr preferRelativeResize="0"/>
          <p:nvPr/>
        </p:nvPicPr>
        <p:blipFill>
          <a:blip r:embed="rId3">
            <a:alphaModFix/>
          </a:blip>
          <a:stretch>
            <a:fillRect/>
          </a:stretch>
        </p:blipFill>
        <p:spPr>
          <a:xfrm>
            <a:off x="4402236" y="2488386"/>
            <a:ext cx="7105587" cy="3518783"/>
          </a:xfrm>
          <a:prstGeom prst="rect">
            <a:avLst/>
          </a:prstGeom>
          <a:noFill/>
          <a:ln>
            <a:noFill/>
          </a:ln>
        </p:spPr>
      </p:pic>
      <p:sp>
        <p:nvSpPr>
          <p:cNvPr id="5" name="文字方塊 4">
            <a:extLst>
              <a:ext uri="{FF2B5EF4-FFF2-40B4-BE49-F238E27FC236}">
                <a16:creationId xmlns:a16="http://schemas.microsoft.com/office/drawing/2014/main" id="{39EAC7E0-FF19-CEEC-D91D-BFF72CF839C6}"/>
              </a:ext>
            </a:extLst>
          </p:cNvPr>
          <p:cNvSpPr txBox="1"/>
          <p:nvPr/>
        </p:nvSpPr>
        <p:spPr>
          <a:xfrm rot="16200000">
            <a:off x="1875192" y="3883923"/>
            <a:ext cx="457826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回應長度</a:t>
            </a:r>
          </a:p>
        </p:txBody>
      </p:sp>
      <p:sp>
        <p:nvSpPr>
          <p:cNvPr id="9" name="文字方塊 8">
            <a:extLst>
              <a:ext uri="{FF2B5EF4-FFF2-40B4-BE49-F238E27FC236}">
                <a16:creationId xmlns:a16="http://schemas.microsoft.com/office/drawing/2014/main" id="{05E1C47D-63E5-D9AA-CC1D-AC7B7F596DFB}"/>
              </a:ext>
            </a:extLst>
          </p:cNvPr>
          <p:cNvSpPr txBox="1"/>
          <p:nvPr/>
        </p:nvSpPr>
        <p:spPr>
          <a:xfrm>
            <a:off x="9486901" y="180459"/>
            <a:ext cx="27050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台達電產學合作案產出</a:t>
            </a:r>
          </a:p>
        </p:txBody>
      </p:sp>
      <p:sp>
        <p:nvSpPr>
          <p:cNvPr id="10" name="矩形 9">
            <a:extLst>
              <a:ext uri="{FF2B5EF4-FFF2-40B4-BE49-F238E27FC236}">
                <a16:creationId xmlns:a16="http://schemas.microsoft.com/office/drawing/2014/main" id="{8E423901-C8E4-95EA-DECF-D9964C4DEB9D}"/>
              </a:ext>
            </a:extLst>
          </p:cNvPr>
          <p:cNvSpPr/>
          <p:nvPr/>
        </p:nvSpPr>
        <p:spPr>
          <a:xfrm>
            <a:off x="4849740" y="5720512"/>
            <a:ext cx="6487732"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FC5BA30C-996D-64BD-CC1B-A6A9F11D4296}"/>
              </a:ext>
            </a:extLst>
          </p:cNvPr>
          <p:cNvSpPr txBox="1"/>
          <p:nvPr/>
        </p:nvSpPr>
        <p:spPr>
          <a:xfrm>
            <a:off x="4679389" y="5716021"/>
            <a:ext cx="225167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直接叫模型答案越長越好</a:t>
            </a:r>
          </a:p>
        </p:txBody>
      </p:sp>
      <p:sp>
        <p:nvSpPr>
          <p:cNvPr id="8" name="文字方塊 7">
            <a:extLst>
              <a:ext uri="{FF2B5EF4-FFF2-40B4-BE49-F238E27FC236}">
                <a16:creationId xmlns:a16="http://schemas.microsoft.com/office/drawing/2014/main" id="{0DB35C49-C0F7-9A28-FBA4-1E58BE704489}"/>
              </a:ext>
            </a:extLst>
          </p:cNvPr>
          <p:cNvSpPr txBox="1"/>
          <p:nvPr/>
        </p:nvSpPr>
        <p:spPr>
          <a:xfrm>
            <a:off x="5786066" y="1728420"/>
            <a:ext cx="56447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“ways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ways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ways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ways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ways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ways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ways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DA5D89CB-925D-CA60-06B0-71E09C4BDCE7}"/>
              </a:ext>
            </a:extLst>
          </p:cNvPr>
          <p:cNvSpPr txBox="1"/>
          <p:nvPr/>
        </p:nvSpPr>
        <p:spPr>
          <a:xfrm>
            <a:off x="9103434" y="5738253"/>
            <a:ext cx="225167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正常回答</a:t>
            </a:r>
          </a:p>
        </p:txBody>
      </p:sp>
      <p:sp>
        <p:nvSpPr>
          <p:cNvPr id="11" name="文字方塊 10">
            <a:extLst>
              <a:ext uri="{FF2B5EF4-FFF2-40B4-BE49-F238E27FC236}">
                <a16:creationId xmlns:a16="http://schemas.microsoft.com/office/drawing/2014/main" id="{00BF9C95-EB7B-9D13-0284-8F46CD15C6F1}"/>
              </a:ext>
            </a:extLst>
          </p:cNvPr>
          <p:cNvSpPr txBox="1"/>
          <p:nvPr/>
        </p:nvSpPr>
        <p:spPr>
          <a:xfrm>
            <a:off x="6882593" y="5708674"/>
            <a:ext cx="225167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神奇咒語</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咒語</a:t>
            </a:r>
          </a:p>
        </p:txBody>
      </p:sp>
      <p:cxnSp>
        <p:nvCxnSpPr>
          <p:cNvPr id="13" name="直線單箭頭接點 12">
            <a:extLst>
              <a:ext uri="{FF2B5EF4-FFF2-40B4-BE49-F238E27FC236}">
                <a16:creationId xmlns:a16="http://schemas.microsoft.com/office/drawing/2014/main" id="{CAFC60A3-F4E0-7E72-C634-B3AA63ED6D1B}"/>
              </a:ext>
            </a:extLst>
          </p:cNvPr>
          <p:cNvCxnSpPr/>
          <p:nvPr/>
        </p:nvCxnSpPr>
        <p:spPr>
          <a:xfrm flipV="1">
            <a:off x="8033657" y="2190085"/>
            <a:ext cx="375557" cy="5367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1440C82-7ACB-B1FB-195D-07C822ED5EDA}"/>
              </a:ext>
            </a:extLst>
          </p:cNvPr>
          <p:cNvSpPr txBox="1"/>
          <p:nvPr/>
        </p:nvSpPr>
        <p:spPr>
          <a:xfrm>
            <a:off x="5760195" y="535002"/>
            <a:ext cx="6223000" cy="369332"/>
          </a:xfrm>
          <a:prstGeom prst="rect">
            <a:avLst/>
          </a:prstGeom>
          <a:noFill/>
        </p:spPr>
        <p:txBody>
          <a:bodyPr wrap="square" rtlCol="0">
            <a:spAutoFit/>
          </a:bodyPr>
          <a:lstStyle/>
          <a:p>
            <a:pPr lvl="0" algn="r">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感謝尤展鴻</a:t>
            </a:r>
            <a:r>
              <a:rPr lang="zh-TW" altLang="en-US" dirty="0">
                <a:solidFill>
                  <a:srgbClr val="202124"/>
                </a:solidFill>
                <a:latin typeface="微軟正黑體" panose="020B0604030504040204" pitchFamily="34" charset="-120"/>
                <a:ea typeface="微軟正黑體" panose="020B0604030504040204" pitchFamily="34" charset="-120"/>
              </a:rPr>
              <a:t>同學</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、樊樺</a:t>
            </a:r>
            <a:r>
              <a:rPr lang="zh-TW" altLang="en-US" dirty="0">
                <a:solidFill>
                  <a:srgbClr val="202124"/>
                </a:solidFill>
                <a:latin typeface="微軟正黑體" panose="020B0604030504040204" pitchFamily="34" charset="-120"/>
                <a:ea typeface="微軟正黑體" panose="020B0604030504040204" pitchFamily="34" charset="-120"/>
              </a:rPr>
              <a:t>同學</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202124"/>
                </a:solidFill>
                <a:effectLst/>
                <a:uLnTx/>
                <a:uFillTx/>
                <a:latin typeface="微軟正黑體" panose="020B0604030504040204" pitchFamily="34" charset="-120"/>
                <a:ea typeface="微軟正黑體" panose="020B0604030504040204" pitchFamily="34" charset="-120"/>
                <a:cs typeface="+mn-cs"/>
              </a:rPr>
              <a:t>鄭承櫸同學</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提供結果</a:t>
            </a:r>
          </a:p>
        </p:txBody>
      </p:sp>
      <p:sp>
        <p:nvSpPr>
          <p:cNvPr id="15" name="文字方塊 14">
            <a:extLst>
              <a:ext uri="{FF2B5EF4-FFF2-40B4-BE49-F238E27FC236}">
                <a16:creationId xmlns:a16="http://schemas.microsoft.com/office/drawing/2014/main" id="{2B90B761-9B3C-1472-7007-0BDA333A2437}"/>
              </a:ext>
            </a:extLst>
          </p:cNvPr>
          <p:cNvSpPr txBox="1"/>
          <p:nvPr/>
        </p:nvSpPr>
        <p:spPr>
          <a:xfrm>
            <a:off x="761189" y="6077194"/>
            <a:ext cx="6096000" cy="369332"/>
          </a:xfrm>
          <a:prstGeom prst="rect">
            <a:avLst/>
          </a:prstGeom>
          <a:noFill/>
        </p:spPr>
        <p:txBody>
          <a:bodyPr wrap="square">
            <a:spAutoFit/>
          </a:bodyPr>
          <a:lstStyle/>
          <a:p>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https://arxiv.org/abs/2206.03931</a:t>
            </a:r>
            <a:endParaRPr lang="zh-TW" altLang="en-US" dirty="0"/>
          </a:p>
        </p:txBody>
      </p:sp>
    </p:spTree>
    <p:extLst>
      <p:ext uri="{BB962C8B-B14F-4D97-AF65-F5344CB8AC3E}">
        <p14:creationId xmlns:p14="http://schemas.microsoft.com/office/powerpoint/2010/main" val="8190328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C6D03A-FC17-A9CD-692B-6CE5BD2154B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endParaRPr lang="zh-TW" altLang="en-US" dirty="0"/>
          </a:p>
        </p:txBody>
      </p:sp>
      <p:sp>
        <p:nvSpPr>
          <p:cNvPr id="3" name="內容版面配置區 2">
            <a:extLst>
              <a:ext uri="{FF2B5EF4-FFF2-40B4-BE49-F238E27FC236}">
                <a16:creationId xmlns:a16="http://schemas.microsoft.com/office/drawing/2014/main" id="{6125225D-F4A9-3CF5-C5F9-216480E5F156}"/>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挑選記憶 </a:t>
            </a:r>
            <a:r>
              <a:rPr lang="en-US" altLang="zh-TW" dirty="0"/>
              <a:t>(Memory RAG)</a:t>
            </a:r>
            <a:endParaRPr lang="zh-TW" altLang="en-US" dirty="0"/>
          </a:p>
        </p:txBody>
      </p:sp>
      <p:pic>
        <p:nvPicPr>
          <p:cNvPr id="20" name="Picture 2">
            <a:extLst>
              <a:ext uri="{FF2B5EF4-FFF2-40B4-BE49-F238E27FC236}">
                <a16:creationId xmlns:a16="http://schemas.microsoft.com/office/drawing/2014/main" id="{4E98706D-9CAC-258B-8972-C9D1CA287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07" y="3650905"/>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圓角 20">
            <a:extLst>
              <a:ext uri="{FF2B5EF4-FFF2-40B4-BE49-F238E27FC236}">
                <a16:creationId xmlns:a16="http://schemas.microsoft.com/office/drawing/2014/main" id="{C1AACED0-8D33-292D-FB48-F361C7C70AF3}"/>
              </a:ext>
            </a:extLst>
          </p:cNvPr>
          <p:cNvSpPr/>
          <p:nvPr/>
        </p:nvSpPr>
        <p:spPr>
          <a:xfrm>
            <a:off x="1338407" y="2749592"/>
            <a:ext cx="1800000" cy="360000"/>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Sys prompt</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A0DAA7C9-9E2D-DE46-B009-F169728E208E}"/>
              </a:ext>
            </a:extLst>
          </p:cNvPr>
          <p:cNvSpPr/>
          <p:nvPr/>
        </p:nvSpPr>
        <p:spPr>
          <a:xfrm>
            <a:off x="3138407" y="2735307"/>
            <a:ext cx="180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809E64E2-A258-26D2-9E27-1549B9C4DEF8}"/>
              </a:ext>
            </a:extLst>
          </p:cNvPr>
          <p:cNvSpPr/>
          <p:nvPr/>
        </p:nvSpPr>
        <p:spPr>
          <a:xfrm>
            <a:off x="4943582" y="2751426"/>
            <a:ext cx="180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4" name="直線單箭頭接點 23">
            <a:extLst>
              <a:ext uri="{FF2B5EF4-FFF2-40B4-BE49-F238E27FC236}">
                <a16:creationId xmlns:a16="http://schemas.microsoft.com/office/drawing/2014/main" id="{E2AA8B48-9BC5-7364-86C3-C075867AF3CA}"/>
              </a:ext>
            </a:extLst>
          </p:cNvPr>
          <p:cNvCxnSpPr/>
          <p:nvPr/>
        </p:nvCxnSpPr>
        <p:spPr>
          <a:xfrm>
            <a:off x="4038407" y="3245304"/>
            <a:ext cx="449100" cy="397239"/>
          </a:xfrm>
          <a:prstGeom prst="straightConnector1">
            <a:avLst/>
          </a:prstGeom>
          <a:noFill/>
          <a:ln w="57150" cap="flat" cmpd="sng" algn="ctr">
            <a:solidFill>
              <a:sysClr val="windowText" lastClr="000000"/>
            </a:solidFill>
            <a:prstDash val="solid"/>
            <a:miter lim="800000"/>
            <a:tailEnd type="triangle"/>
          </a:ln>
          <a:effectLst/>
        </p:spPr>
      </p:cxnSp>
      <p:cxnSp>
        <p:nvCxnSpPr>
          <p:cNvPr id="25" name="直線單箭頭接點 24">
            <a:extLst>
              <a:ext uri="{FF2B5EF4-FFF2-40B4-BE49-F238E27FC236}">
                <a16:creationId xmlns:a16="http://schemas.microsoft.com/office/drawing/2014/main" id="{6A7395DD-3D02-0D50-9FCB-723D9F004A97}"/>
              </a:ext>
            </a:extLst>
          </p:cNvPr>
          <p:cNvCxnSpPr>
            <a:cxnSpLocks/>
          </p:cNvCxnSpPr>
          <p:nvPr/>
        </p:nvCxnSpPr>
        <p:spPr>
          <a:xfrm flipV="1">
            <a:off x="5323457" y="3229064"/>
            <a:ext cx="449100" cy="397239"/>
          </a:xfrm>
          <a:prstGeom prst="straightConnector1">
            <a:avLst/>
          </a:prstGeom>
          <a:noFill/>
          <a:ln w="57150" cap="flat" cmpd="sng" algn="ctr">
            <a:solidFill>
              <a:sysClr val="windowText" lastClr="000000"/>
            </a:solidFill>
            <a:prstDash val="solid"/>
            <a:miter lim="800000"/>
            <a:tailEnd type="triangle"/>
          </a:ln>
          <a:effectLst/>
        </p:spPr>
      </p:cxnSp>
      <p:sp>
        <p:nvSpPr>
          <p:cNvPr id="26" name="文字方塊 25">
            <a:extLst>
              <a:ext uri="{FF2B5EF4-FFF2-40B4-BE49-F238E27FC236}">
                <a16:creationId xmlns:a16="http://schemas.microsoft.com/office/drawing/2014/main" id="{C5EBEFB4-F747-83D1-6EA0-5D5F8882A476}"/>
              </a:ext>
            </a:extLst>
          </p:cNvPr>
          <p:cNvSpPr txBox="1"/>
          <p:nvPr/>
        </p:nvSpPr>
        <p:spPr>
          <a:xfrm>
            <a:off x="2397420" y="4448239"/>
            <a:ext cx="2021837" cy="523220"/>
          </a:xfrm>
          <a:prstGeom prst="rect">
            <a:avLst/>
          </a:prstGeom>
          <a:noFill/>
        </p:spPr>
        <p:txBody>
          <a:bodyPr wrap="square" rtlCol="0">
            <a:spAutoFit/>
          </a:bodyPr>
          <a:lstStyle/>
          <a:p>
            <a:pPr algn="r"/>
            <a:r>
              <a:rPr lang="en-US" altLang="zh-TW" sz="2800" b="1" dirty="0">
                <a:solidFill>
                  <a:prstClr val="black"/>
                </a:solidFill>
                <a:latin typeface="Calibri" panose="020F0502020204030204"/>
              </a:rPr>
              <a:t>LLM</a:t>
            </a:r>
            <a:endParaRPr lang="zh-TW" altLang="en-US" sz="2800" b="1" dirty="0">
              <a:solidFill>
                <a:prstClr val="black"/>
              </a:solidFill>
              <a:latin typeface="Calibri" panose="020F0502020204030204"/>
            </a:endParaRPr>
          </a:p>
        </p:txBody>
      </p:sp>
      <p:sp>
        <p:nvSpPr>
          <p:cNvPr id="27" name="矩形: 圓角 26">
            <a:extLst>
              <a:ext uri="{FF2B5EF4-FFF2-40B4-BE49-F238E27FC236}">
                <a16:creationId xmlns:a16="http://schemas.microsoft.com/office/drawing/2014/main" id="{6067F2EF-5D5B-D828-B710-24E42CB34EE9}"/>
              </a:ext>
            </a:extLst>
          </p:cNvPr>
          <p:cNvSpPr/>
          <p:nvPr/>
        </p:nvSpPr>
        <p:spPr>
          <a:xfrm>
            <a:off x="8187257" y="2741644"/>
            <a:ext cx="180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64775F42-9FA7-1793-3507-E45959D04CB2}"/>
              </a:ext>
            </a:extLst>
          </p:cNvPr>
          <p:cNvSpPr txBox="1"/>
          <p:nvPr/>
        </p:nvSpPr>
        <p:spPr>
          <a:xfrm>
            <a:off x="6755994" y="2588912"/>
            <a:ext cx="1418850"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rPr>
              <a:t>……</a:t>
            </a:r>
            <a:endParaRPr lang="zh-TW" altLang="en-US" sz="2800" dirty="0">
              <a:solidFill>
                <a:prstClr val="black"/>
              </a:solidFill>
              <a:latin typeface="Calibri" panose="020F0502020204030204"/>
            </a:endParaRPr>
          </a:p>
        </p:txBody>
      </p:sp>
      <p:pic>
        <p:nvPicPr>
          <p:cNvPr id="29" name="Picture 2">
            <a:extLst>
              <a:ext uri="{FF2B5EF4-FFF2-40B4-BE49-F238E27FC236}">
                <a16:creationId xmlns:a16="http://schemas.microsoft.com/office/drawing/2014/main" id="{F2765AE9-A3BF-E118-A3F7-67CDE6222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5644" y="357470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29">
            <a:extLst>
              <a:ext uri="{FF2B5EF4-FFF2-40B4-BE49-F238E27FC236}">
                <a16:creationId xmlns:a16="http://schemas.microsoft.com/office/drawing/2014/main" id="{00B98110-895F-6EE5-D33A-2B1ECA0D77BA}"/>
              </a:ext>
            </a:extLst>
          </p:cNvPr>
          <p:cNvCxnSpPr/>
          <p:nvPr/>
        </p:nvCxnSpPr>
        <p:spPr>
          <a:xfrm>
            <a:off x="9060844" y="3169104"/>
            <a:ext cx="449100" cy="397239"/>
          </a:xfrm>
          <a:prstGeom prst="straightConnector1">
            <a:avLst/>
          </a:prstGeom>
          <a:noFill/>
          <a:ln w="57150" cap="flat" cmpd="sng" algn="ctr">
            <a:solidFill>
              <a:sysClr val="windowText" lastClr="000000"/>
            </a:solidFill>
            <a:prstDash val="solid"/>
            <a:miter lim="800000"/>
            <a:tailEnd type="triangle"/>
          </a:ln>
          <a:effectLst/>
        </p:spPr>
      </p:cxnSp>
      <p:cxnSp>
        <p:nvCxnSpPr>
          <p:cNvPr id="31" name="直線單箭頭接點 30">
            <a:extLst>
              <a:ext uri="{FF2B5EF4-FFF2-40B4-BE49-F238E27FC236}">
                <a16:creationId xmlns:a16="http://schemas.microsoft.com/office/drawing/2014/main" id="{D7CAB296-9EF8-35F5-73A7-A522CCD98664}"/>
              </a:ext>
            </a:extLst>
          </p:cNvPr>
          <p:cNvCxnSpPr>
            <a:cxnSpLocks/>
          </p:cNvCxnSpPr>
          <p:nvPr/>
        </p:nvCxnSpPr>
        <p:spPr>
          <a:xfrm flipV="1">
            <a:off x="10345894" y="3152864"/>
            <a:ext cx="449100" cy="397239"/>
          </a:xfrm>
          <a:prstGeom prst="straightConnector1">
            <a:avLst/>
          </a:prstGeom>
          <a:noFill/>
          <a:ln w="57150" cap="flat" cmpd="sng" algn="ctr">
            <a:solidFill>
              <a:sysClr val="windowText" lastClr="000000"/>
            </a:solidFill>
            <a:prstDash val="solid"/>
            <a:miter lim="800000"/>
            <a:tailEnd type="triangle"/>
          </a:ln>
          <a:effectLst/>
        </p:spPr>
      </p:cxnSp>
      <p:sp>
        <p:nvSpPr>
          <p:cNvPr id="32" name="文字方塊 31">
            <a:extLst>
              <a:ext uri="{FF2B5EF4-FFF2-40B4-BE49-F238E27FC236}">
                <a16:creationId xmlns:a16="http://schemas.microsoft.com/office/drawing/2014/main" id="{0920BD4E-BA82-2934-725D-20A3551F6AC3}"/>
              </a:ext>
            </a:extLst>
          </p:cNvPr>
          <p:cNvSpPr txBox="1"/>
          <p:nvPr/>
        </p:nvSpPr>
        <p:spPr>
          <a:xfrm>
            <a:off x="2629883" y="5488133"/>
            <a:ext cx="6042774" cy="523220"/>
          </a:xfrm>
          <a:prstGeom prst="rect">
            <a:avLst/>
          </a:prstGeom>
          <a:noFill/>
        </p:spPr>
        <p:txBody>
          <a:bodyPr wrap="square" rtlCol="0">
            <a:spAutoFit/>
          </a:bodyPr>
          <a:lstStyle/>
          <a:p>
            <a:pPr algn="ctr"/>
            <a:r>
              <a:rPr lang="zh-TW" altLang="en-US" sz="2800" dirty="0">
                <a:solidFill>
                  <a:prstClr val="black"/>
                </a:solidFill>
                <a:latin typeface="微軟正黑體" panose="020B0604030504040204" pitchFamily="34" charset="-120"/>
                <a:ea typeface="微軟正黑體" panose="020B0604030504040204" pitchFamily="34" charset="-120"/>
              </a:rPr>
              <a:t>不斷回憶整個 </a:t>
            </a:r>
            <a:r>
              <a:rPr lang="en-US" altLang="zh-TW" sz="2800" dirty="0">
                <a:solidFill>
                  <a:prstClr val="black"/>
                </a:solidFill>
                <a:latin typeface="微軟正黑體" panose="020B0604030504040204" pitchFamily="34" charset="-120"/>
                <a:ea typeface="微軟正黑體" panose="020B0604030504040204" pitchFamily="34" charset="-120"/>
              </a:rPr>
              <a:t>Agent </a:t>
            </a:r>
            <a:r>
              <a:rPr lang="zh-TW" altLang="en-US" sz="2800" dirty="0">
                <a:solidFill>
                  <a:prstClr val="black"/>
                </a:solidFill>
                <a:latin typeface="微軟正黑體" panose="020B0604030504040204" pitchFamily="34" charset="-120"/>
                <a:ea typeface="微軟正黑體" panose="020B0604030504040204" pitchFamily="34" charset="-120"/>
              </a:rPr>
              <a:t>一生的經歷 </a:t>
            </a:r>
            <a:r>
              <a:rPr lang="en-US" altLang="zh-TW" sz="2800" dirty="0">
                <a:solidFill>
                  <a:prstClr val="black"/>
                </a:solidFill>
                <a:latin typeface="微軟正黑體" panose="020B0604030504040204" pitchFamily="34" charset="-120"/>
                <a:ea typeface="微軟正黑體" panose="020B0604030504040204" pitchFamily="34" charset="-120"/>
              </a:rPr>
              <a:t>… </a:t>
            </a:r>
            <a:r>
              <a:rPr lang="en-US" altLang="zh-TW" sz="2800" dirty="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2800" dirty="0">
              <a:solidFill>
                <a:prstClr val="black"/>
              </a:solidFill>
              <a:latin typeface="微軟正黑體" panose="020B0604030504040204" pitchFamily="34" charset="-120"/>
              <a:ea typeface="微軟正黑體" panose="020B0604030504040204" pitchFamily="34" charset="-120"/>
            </a:endParaRPr>
          </a:p>
        </p:txBody>
      </p:sp>
      <p:sp>
        <p:nvSpPr>
          <p:cNvPr id="33" name="文字方塊 32">
            <a:extLst>
              <a:ext uri="{FF2B5EF4-FFF2-40B4-BE49-F238E27FC236}">
                <a16:creationId xmlns:a16="http://schemas.microsoft.com/office/drawing/2014/main" id="{A2CB609A-A78E-82E1-C60C-0F13EDD92842}"/>
              </a:ext>
            </a:extLst>
          </p:cNvPr>
          <p:cNvSpPr txBox="1"/>
          <p:nvPr/>
        </p:nvSpPr>
        <p:spPr>
          <a:xfrm>
            <a:off x="10345894" y="2620431"/>
            <a:ext cx="1414574" cy="507831"/>
          </a:xfrm>
          <a:prstGeom prst="rect">
            <a:avLst/>
          </a:prstGeom>
          <a:noFill/>
        </p:spPr>
        <p:txBody>
          <a:bodyPr wrap="square" rtlCol="0">
            <a:spAutoFit/>
          </a:bodyPr>
          <a:lstStyle/>
          <a:p>
            <a:r>
              <a:rPr lang="en-US" altLang="zh-TW" sz="2700" dirty="0">
                <a:solidFill>
                  <a:prstClr val="black"/>
                </a:solidFill>
                <a:latin typeface="Calibri" panose="020F0502020204030204"/>
              </a:rPr>
              <a:t>?????</a:t>
            </a:r>
            <a:endParaRPr lang="zh-TW" altLang="en-US" sz="2700" dirty="0">
              <a:solidFill>
                <a:prstClr val="black"/>
              </a:solidFill>
              <a:latin typeface="Calibri" panose="020F0502020204030204"/>
            </a:endParaRPr>
          </a:p>
        </p:txBody>
      </p:sp>
      <p:pic>
        <p:nvPicPr>
          <p:cNvPr id="34" name="Picture 2">
            <a:extLst>
              <a:ext uri="{FF2B5EF4-FFF2-40B4-BE49-F238E27FC236}">
                <a16:creationId xmlns:a16="http://schemas.microsoft.com/office/drawing/2014/main" id="{BA7C420D-C315-15AC-5D3B-458DCCA95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718" y="3558464"/>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35" name="右大括弧 34">
            <a:extLst>
              <a:ext uri="{FF2B5EF4-FFF2-40B4-BE49-F238E27FC236}">
                <a16:creationId xmlns:a16="http://schemas.microsoft.com/office/drawing/2014/main" id="{8E164FC3-2D19-791D-ADCF-FCD6AA7BF5DC}"/>
              </a:ext>
            </a:extLst>
          </p:cNvPr>
          <p:cNvSpPr/>
          <p:nvPr/>
        </p:nvSpPr>
        <p:spPr>
          <a:xfrm rot="5400000">
            <a:off x="5149307" y="1013180"/>
            <a:ext cx="501360" cy="8141461"/>
          </a:xfrm>
          <a:prstGeom prst="rightBrace">
            <a:avLst>
              <a:gd name="adj1" fmla="val 69128"/>
              <a:gd name="adj2" fmla="val 50000"/>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55158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9C1E6-62D8-3265-53ED-2D189207F3D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endParaRPr lang="zh-TW" altLang="en-US" dirty="0"/>
          </a:p>
        </p:txBody>
      </p:sp>
      <p:sp>
        <p:nvSpPr>
          <p:cNvPr id="3" name="內容版面配置區 2">
            <a:extLst>
              <a:ext uri="{FF2B5EF4-FFF2-40B4-BE49-F238E27FC236}">
                <a16:creationId xmlns:a16="http://schemas.microsoft.com/office/drawing/2014/main" id="{4A6DA7A8-87AD-610B-4D36-D3A9600CA4E8}"/>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3DC6D7B3-5B49-206E-3DDF-7D01629C40C8}"/>
              </a:ext>
            </a:extLst>
          </p:cNvPr>
          <p:cNvPicPr>
            <a:picLocks noChangeAspect="1"/>
          </p:cNvPicPr>
          <p:nvPr/>
        </p:nvPicPr>
        <p:blipFill>
          <a:blip r:embed="rId2"/>
          <a:stretch>
            <a:fillRect/>
          </a:stretch>
        </p:blipFill>
        <p:spPr>
          <a:xfrm>
            <a:off x="1255253" y="1455420"/>
            <a:ext cx="9681493" cy="5091748"/>
          </a:xfrm>
          <a:prstGeom prst="rect">
            <a:avLst/>
          </a:prstGeom>
        </p:spPr>
      </p:pic>
      <p:sp>
        <p:nvSpPr>
          <p:cNvPr id="5" name="文字方塊 4">
            <a:extLst>
              <a:ext uri="{FF2B5EF4-FFF2-40B4-BE49-F238E27FC236}">
                <a16:creationId xmlns:a16="http://schemas.microsoft.com/office/drawing/2014/main" id="{805F7E88-C426-76C1-A979-660B2F073173}"/>
              </a:ext>
            </a:extLst>
          </p:cNvPr>
          <p:cNvSpPr txBox="1"/>
          <p:nvPr/>
        </p:nvSpPr>
        <p:spPr>
          <a:xfrm>
            <a:off x="5463745" y="1165455"/>
            <a:ext cx="6098582" cy="369332"/>
          </a:xfrm>
          <a:prstGeom prst="rect">
            <a:avLst/>
          </a:prstGeom>
          <a:noFill/>
        </p:spPr>
        <p:txBody>
          <a:bodyPr wrap="square">
            <a:spAutoFit/>
          </a:bodyPr>
          <a:lstStyle/>
          <a:p>
            <a:pPr algn="r"/>
            <a:r>
              <a:rPr lang="en-US" altLang="zh-TW" b="0" i="0" dirty="0">
                <a:solidFill>
                  <a:srgbClr val="333333"/>
                </a:solidFill>
                <a:effectLst/>
                <a:latin typeface="Arial" panose="020B0604020202020204" pitchFamily="34" charset="0"/>
              </a:rPr>
              <a:t>Paper: https://arxiv.org/abs/2304.03442</a:t>
            </a:r>
          </a:p>
        </p:txBody>
      </p:sp>
      <p:sp>
        <p:nvSpPr>
          <p:cNvPr id="6" name="文字方塊 5">
            <a:extLst>
              <a:ext uri="{FF2B5EF4-FFF2-40B4-BE49-F238E27FC236}">
                <a16:creationId xmlns:a16="http://schemas.microsoft.com/office/drawing/2014/main" id="{86315FA2-D787-61D3-53C7-121F6CE33F47}"/>
              </a:ext>
            </a:extLst>
          </p:cNvPr>
          <p:cNvSpPr txBox="1"/>
          <p:nvPr/>
        </p:nvSpPr>
        <p:spPr>
          <a:xfrm>
            <a:off x="5935937" y="418455"/>
            <a:ext cx="6098582" cy="646331"/>
          </a:xfrm>
          <a:prstGeom prst="rect">
            <a:avLst/>
          </a:prstGeom>
          <a:noFill/>
        </p:spPr>
        <p:txBody>
          <a:bodyPr wrap="square">
            <a:spAutoFit/>
          </a:bodyPr>
          <a:lstStyle/>
          <a:p>
            <a:r>
              <a:rPr lang="zh-TW" altLang="en-US" dirty="0">
                <a:solidFill>
                  <a:srgbClr val="333333"/>
                </a:solidFill>
                <a:latin typeface="微軟正黑體" panose="020B0604030504040204" pitchFamily="34" charset="-120"/>
                <a:ea typeface="微軟正黑體" panose="020B0604030504040204" pitchFamily="34" charset="-120"/>
              </a:rPr>
              <a:t>上課錄影：</a:t>
            </a:r>
            <a:r>
              <a:rPr lang="en-US" altLang="zh-TW" dirty="0">
                <a:solidFill>
                  <a:srgbClr val="333333"/>
                </a:solidFill>
                <a:latin typeface="微軟正黑體" panose="020B0604030504040204" pitchFamily="34" charset="-120"/>
                <a:ea typeface="微軟正黑體" panose="020B0604030504040204" pitchFamily="34" charset="-120"/>
              </a:rPr>
              <a:t>https://www.youtube.com/watch?v=G44Lkj7XDsA</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01931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05AEA-404F-DEE7-F9EF-224A0B00E55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8ACAF24-4F22-C3B0-B9D8-6ECD608C797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挑選需要的內容</a:t>
            </a:r>
            <a:endParaRPr lang="zh-TW" altLang="en-US" dirty="0"/>
          </a:p>
        </p:txBody>
      </p:sp>
      <p:sp>
        <p:nvSpPr>
          <p:cNvPr id="3" name="內容版面配置區 2">
            <a:extLst>
              <a:ext uri="{FF2B5EF4-FFF2-40B4-BE49-F238E27FC236}">
                <a16:creationId xmlns:a16="http://schemas.microsoft.com/office/drawing/2014/main" id="{741F6010-07C1-B697-F34F-7F6A3CC31AEC}"/>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28BA202-6E10-33D8-78EB-DF3563EAC3D1}"/>
              </a:ext>
            </a:extLst>
          </p:cNvPr>
          <p:cNvPicPr>
            <a:picLocks noChangeAspect="1"/>
          </p:cNvPicPr>
          <p:nvPr/>
        </p:nvPicPr>
        <p:blipFill>
          <a:blip r:embed="rId2"/>
          <a:stretch>
            <a:fillRect/>
          </a:stretch>
        </p:blipFill>
        <p:spPr>
          <a:xfrm>
            <a:off x="0" y="182562"/>
            <a:ext cx="12141963" cy="6492875"/>
          </a:xfrm>
          <a:prstGeom prst="rect">
            <a:avLst/>
          </a:prstGeom>
        </p:spPr>
      </p:pic>
      <p:sp>
        <p:nvSpPr>
          <p:cNvPr id="4" name="文字方塊 3">
            <a:extLst>
              <a:ext uri="{FF2B5EF4-FFF2-40B4-BE49-F238E27FC236}">
                <a16:creationId xmlns:a16="http://schemas.microsoft.com/office/drawing/2014/main" id="{5FB5AEF8-085B-05A4-E3C0-0F78632ABFF7}"/>
              </a:ext>
            </a:extLst>
          </p:cNvPr>
          <p:cNvSpPr txBox="1"/>
          <p:nvPr/>
        </p:nvSpPr>
        <p:spPr>
          <a:xfrm>
            <a:off x="1409700" y="5715298"/>
            <a:ext cx="440055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不進 </a:t>
            </a:r>
            <a:r>
              <a:rPr lang="en-US" altLang="zh-TW" sz="2400" dirty="0">
                <a:latin typeface="微軟正黑體" panose="020B0604030504040204" pitchFamily="34" charset="-120"/>
                <a:ea typeface="微軟正黑體" panose="020B0604030504040204" pitchFamily="34" charset="-120"/>
              </a:rPr>
              <a:t>Context </a:t>
            </a:r>
            <a:r>
              <a:rPr lang="zh-TW" altLang="en-US" sz="2400" dirty="0">
                <a:latin typeface="微軟正黑體" panose="020B0604030504040204" pitchFamily="34" charset="-120"/>
                <a:ea typeface="微軟正黑體" panose="020B0604030504040204" pitchFamily="34" charset="-120"/>
              </a:rPr>
              <a:t>，另外儲存</a:t>
            </a:r>
          </a:p>
        </p:txBody>
      </p:sp>
      <p:sp>
        <p:nvSpPr>
          <p:cNvPr id="6" name="文字方塊 5">
            <a:extLst>
              <a:ext uri="{FF2B5EF4-FFF2-40B4-BE49-F238E27FC236}">
                <a16:creationId xmlns:a16="http://schemas.microsoft.com/office/drawing/2014/main" id="{3492D350-E65A-2B4E-13A5-EE141FA66345}"/>
              </a:ext>
            </a:extLst>
          </p:cNvPr>
          <p:cNvSpPr txBox="1"/>
          <p:nvPr/>
        </p:nvSpPr>
        <p:spPr>
          <a:xfrm>
            <a:off x="205945" y="230188"/>
            <a:ext cx="6098582" cy="369332"/>
          </a:xfrm>
          <a:prstGeom prst="rect">
            <a:avLst/>
          </a:prstGeom>
          <a:noFill/>
        </p:spPr>
        <p:txBody>
          <a:bodyPr wrap="square">
            <a:spAutoFit/>
          </a:bodyPr>
          <a:lstStyle/>
          <a:p>
            <a:r>
              <a:rPr lang="en-US" altLang="zh-TW" b="0" i="0" dirty="0">
                <a:solidFill>
                  <a:srgbClr val="333333"/>
                </a:solidFill>
                <a:effectLst/>
                <a:latin typeface="Arial" panose="020B0604020202020204" pitchFamily="34" charset="0"/>
              </a:rPr>
              <a:t>Paper: https://arxiv.org/abs/2304.03442</a:t>
            </a:r>
          </a:p>
        </p:txBody>
      </p:sp>
      <p:grpSp>
        <p:nvGrpSpPr>
          <p:cNvPr id="12" name="群組 11">
            <a:extLst>
              <a:ext uri="{FF2B5EF4-FFF2-40B4-BE49-F238E27FC236}">
                <a16:creationId xmlns:a16="http://schemas.microsoft.com/office/drawing/2014/main" id="{9E6B7C5D-70B4-C863-2F6B-2E8037F9443B}"/>
              </a:ext>
            </a:extLst>
          </p:cNvPr>
          <p:cNvGrpSpPr/>
          <p:nvPr/>
        </p:nvGrpSpPr>
        <p:grpSpPr>
          <a:xfrm>
            <a:off x="5292296" y="-860424"/>
            <a:ext cx="6670081" cy="7155893"/>
            <a:chOff x="5292296" y="-860424"/>
            <a:chExt cx="6670081" cy="7155893"/>
          </a:xfrm>
        </p:grpSpPr>
        <p:sp>
          <p:nvSpPr>
            <p:cNvPr id="7" name="矩形 6">
              <a:extLst>
                <a:ext uri="{FF2B5EF4-FFF2-40B4-BE49-F238E27FC236}">
                  <a16:creationId xmlns:a16="http://schemas.microsoft.com/office/drawing/2014/main" id="{FE390A56-87BA-CDCD-1E77-8ADE8431B0DF}"/>
                </a:ext>
              </a:extLst>
            </p:cNvPr>
            <p:cNvSpPr/>
            <p:nvPr/>
          </p:nvSpPr>
          <p:spPr>
            <a:xfrm>
              <a:off x="6472372" y="-860424"/>
              <a:ext cx="5490005" cy="5791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103DE86-CCCE-BDC6-71AF-C87528D98FAD}"/>
                </a:ext>
              </a:extLst>
            </p:cNvPr>
            <p:cNvSpPr/>
            <p:nvPr/>
          </p:nvSpPr>
          <p:spPr>
            <a:xfrm>
              <a:off x="5292296" y="504269"/>
              <a:ext cx="1150210" cy="5791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A3ADDE80-85C3-C1DC-0694-4874A79606E7}"/>
              </a:ext>
            </a:extLst>
          </p:cNvPr>
          <p:cNvGrpSpPr/>
          <p:nvPr/>
        </p:nvGrpSpPr>
        <p:grpSpPr>
          <a:xfrm>
            <a:off x="6648450" y="4873626"/>
            <a:ext cx="4660040" cy="1812130"/>
            <a:chOff x="6648450" y="4873626"/>
            <a:chExt cx="4660040" cy="1812130"/>
          </a:xfrm>
        </p:grpSpPr>
        <p:sp>
          <p:nvSpPr>
            <p:cNvPr id="9" name="矩形 8">
              <a:extLst>
                <a:ext uri="{FF2B5EF4-FFF2-40B4-BE49-F238E27FC236}">
                  <a16:creationId xmlns:a16="http://schemas.microsoft.com/office/drawing/2014/main" id="{3C938BC2-DA43-98ED-5B7E-EBEC09A482CB}"/>
                </a:ext>
              </a:extLst>
            </p:cNvPr>
            <p:cNvSpPr/>
            <p:nvPr/>
          </p:nvSpPr>
          <p:spPr>
            <a:xfrm>
              <a:off x="6648450" y="4873626"/>
              <a:ext cx="4454096" cy="1812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C7D1E43-B36B-0ADD-0E02-AEF244294D48}"/>
                </a:ext>
              </a:extLst>
            </p:cNvPr>
            <p:cNvSpPr/>
            <p:nvPr/>
          </p:nvSpPr>
          <p:spPr>
            <a:xfrm>
              <a:off x="7784238" y="5546944"/>
              <a:ext cx="3524252" cy="6892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4678025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43D9A-5AEB-82CB-26B5-E87DC2F44E55}"/>
              </a:ext>
            </a:extLst>
          </p:cNvPr>
          <p:cNvSpPr>
            <a:spLocks noGrp="1"/>
          </p:cNvSpPr>
          <p:nvPr>
            <p:ph type="title"/>
          </p:nvPr>
        </p:nvSpPr>
        <p:spPr/>
        <p:txBody>
          <a:bodyPr/>
          <a:lstStyle/>
          <a:p>
            <a:r>
              <a:rPr lang="en-US" altLang="zh-TW" dirty="0" err="1"/>
              <a:t>StreamBench</a:t>
            </a:r>
            <a:endParaRPr lang="zh-TW" altLang="en-US" dirty="0"/>
          </a:p>
        </p:txBody>
      </p:sp>
      <p:sp>
        <p:nvSpPr>
          <p:cNvPr id="4" name="文字方塊 3">
            <a:extLst>
              <a:ext uri="{FF2B5EF4-FFF2-40B4-BE49-F238E27FC236}">
                <a16:creationId xmlns:a16="http://schemas.microsoft.com/office/drawing/2014/main" id="{D4F35103-A025-1C6D-4445-015C66A8335A}"/>
              </a:ext>
            </a:extLst>
          </p:cNvPr>
          <p:cNvSpPr txBox="1"/>
          <p:nvPr/>
        </p:nvSpPr>
        <p:spPr>
          <a:xfrm>
            <a:off x="838200" y="1267239"/>
            <a:ext cx="35012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sp>
        <p:nvSpPr>
          <p:cNvPr id="11" name="文字方塊 10">
            <a:extLst>
              <a:ext uri="{FF2B5EF4-FFF2-40B4-BE49-F238E27FC236}">
                <a16:creationId xmlns:a16="http://schemas.microsoft.com/office/drawing/2014/main" id="{4291CF64-B6AE-C0B3-694F-3B3048BF2A49}"/>
              </a:ext>
            </a:extLst>
          </p:cNvPr>
          <p:cNvSpPr txBox="1"/>
          <p:nvPr/>
        </p:nvSpPr>
        <p:spPr>
          <a:xfrm>
            <a:off x="5565861" y="763805"/>
            <a:ext cx="3501233"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https://stream-bench.github.io/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(done by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Appier</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Researchers)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Picture 2">
            <a:extLst>
              <a:ext uri="{FF2B5EF4-FFF2-40B4-BE49-F238E27FC236}">
                <a16:creationId xmlns:a16="http://schemas.microsoft.com/office/drawing/2014/main" id="{41CF6C8E-573A-FAEC-499F-D215BF805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0364" y="240664"/>
            <a:ext cx="1453280" cy="14532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DD8D128-2390-8EB4-7E76-7EAF701AE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43"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8EE770E3-7C77-D44A-2FF2-C6A09CD17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410"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99C799AF-26A6-ED06-1759-DA5F7EE14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377"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1447F2F4-E838-626D-E14F-645C042446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2278" y="34975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CD4FC8E-68B8-53D4-C717-FBD14373A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344"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4431DC39-A9AA-CE55-4C0E-0B6251D37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311"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54E8304-2116-C632-DB48-93C04C2C5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46"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A32DA34-A511-063C-9BFB-6D815F320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7398"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a:extLst>
              <a:ext uri="{FF2B5EF4-FFF2-40B4-BE49-F238E27FC236}">
                <a16:creationId xmlns:a16="http://schemas.microsoft.com/office/drawing/2014/main" id="{6DCE0EB9-AA9C-2A5B-5F3A-97FD0E2D3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4430" y="34975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a:extLst>
              <a:ext uri="{FF2B5EF4-FFF2-40B4-BE49-F238E27FC236}">
                <a16:creationId xmlns:a16="http://schemas.microsoft.com/office/drawing/2014/main" id="{0FB72FDB-106D-2CA5-6C6E-31916ADF6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0365" y="34975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17713C4E-6A9A-90A4-CCB2-6741CCF1E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113" y="1736424"/>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C6E2F597-D11D-29EF-C05F-178E59023C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520" y="17538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8FC44BBA-4786-9D3A-F288-7412478F90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7102" y="177591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單箭頭接點 28">
            <a:extLst>
              <a:ext uri="{FF2B5EF4-FFF2-40B4-BE49-F238E27FC236}">
                <a16:creationId xmlns:a16="http://schemas.microsoft.com/office/drawing/2014/main" id="{7876A2CB-7279-D325-EB63-EEC0FD7723BD}"/>
              </a:ext>
            </a:extLst>
          </p:cNvPr>
          <p:cNvCxnSpPr/>
          <p:nvPr/>
        </p:nvCxnSpPr>
        <p:spPr>
          <a:xfrm flipV="1">
            <a:off x="794340" y="302026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2564CB2-6D42-3300-9B11-D0765B2C9503}"/>
              </a:ext>
            </a:extLst>
          </p:cNvPr>
          <p:cNvCxnSpPr>
            <a:cxnSpLocks/>
          </p:cNvCxnSpPr>
          <p:nvPr/>
        </p:nvCxnSpPr>
        <p:spPr>
          <a:xfrm>
            <a:off x="1468213" y="306510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大括弧 36">
            <a:extLst>
              <a:ext uri="{FF2B5EF4-FFF2-40B4-BE49-F238E27FC236}">
                <a16:creationId xmlns:a16="http://schemas.microsoft.com/office/drawing/2014/main" id="{57BBEA52-42BA-05E0-10CC-529105D4B6A8}"/>
              </a:ext>
            </a:extLst>
          </p:cNvPr>
          <p:cNvSpPr/>
          <p:nvPr/>
        </p:nvSpPr>
        <p:spPr>
          <a:xfrm rot="16200000">
            <a:off x="5817399" y="77164"/>
            <a:ext cx="523219" cy="11869040"/>
          </a:xfrm>
          <a:prstGeom prst="leftBrace">
            <a:avLst>
              <a:gd name="adj1" fmla="val 6262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DFD663E6-8814-1D84-4980-F44353D8BBCA}"/>
              </a:ext>
            </a:extLst>
          </p:cNvPr>
          <p:cNvSpPr txBox="1"/>
          <p:nvPr/>
        </p:nvSpPr>
        <p:spPr>
          <a:xfrm>
            <a:off x="2343377" y="6214034"/>
            <a:ext cx="71651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 Maximize the a</a:t>
            </a: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ccuracy</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over the sequence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3A7F67A3-1C39-FABF-41EC-2FEAD934D7D7}"/>
              </a:ext>
            </a:extLst>
          </p:cNvPr>
          <p:cNvSpPr txBox="1"/>
          <p:nvPr/>
        </p:nvSpPr>
        <p:spPr>
          <a:xfrm>
            <a:off x="6958213" y="3497571"/>
            <a:ext cx="10632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1" name="Picture 3">
            <a:extLst>
              <a:ext uri="{FF2B5EF4-FFF2-40B4-BE49-F238E27FC236}">
                <a16:creationId xmlns:a16="http://schemas.microsoft.com/office/drawing/2014/main" id="{AB949528-916A-F201-C40B-411F0C523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3333" y="3497571"/>
            <a:ext cx="72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線單箭頭接點 41">
            <a:extLst>
              <a:ext uri="{FF2B5EF4-FFF2-40B4-BE49-F238E27FC236}">
                <a16:creationId xmlns:a16="http://schemas.microsoft.com/office/drawing/2014/main" id="{88DEBEE9-E54C-1205-501F-B506161F4BE4}"/>
              </a:ext>
            </a:extLst>
          </p:cNvPr>
          <p:cNvCxnSpPr/>
          <p:nvPr/>
        </p:nvCxnSpPr>
        <p:spPr>
          <a:xfrm flipV="1">
            <a:off x="3551260" y="300052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7871FEEC-A584-C3A3-7706-06721509C89B}"/>
              </a:ext>
            </a:extLst>
          </p:cNvPr>
          <p:cNvCxnSpPr>
            <a:cxnSpLocks/>
          </p:cNvCxnSpPr>
          <p:nvPr/>
        </p:nvCxnSpPr>
        <p:spPr>
          <a:xfrm>
            <a:off x="4225133" y="304536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74A5D0C-F6DF-48D4-1DD5-EF027720D6BD}"/>
              </a:ext>
            </a:extLst>
          </p:cNvPr>
          <p:cNvCxnSpPr/>
          <p:nvPr/>
        </p:nvCxnSpPr>
        <p:spPr>
          <a:xfrm flipV="1">
            <a:off x="9383237" y="300052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041E8EE5-78F5-AC54-9514-9A3FB62C3D2D}"/>
              </a:ext>
            </a:extLst>
          </p:cNvPr>
          <p:cNvCxnSpPr>
            <a:cxnSpLocks/>
          </p:cNvCxnSpPr>
          <p:nvPr/>
        </p:nvCxnSpPr>
        <p:spPr>
          <a:xfrm>
            <a:off x="10057110" y="3045366"/>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a:extLst>
              <a:ext uri="{FF2B5EF4-FFF2-40B4-BE49-F238E27FC236}">
                <a16:creationId xmlns:a16="http://schemas.microsoft.com/office/drawing/2014/main" id="{D0510B33-708C-00E0-4DC2-F6CD851BCC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0409" y="4753531"/>
            <a:ext cx="1031387" cy="10313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6C96C25B-D50D-56F6-C927-0E7EE54572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4474" y="4774205"/>
            <a:ext cx="1031387" cy="10313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74B95B4D-2A6F-43E9-B8C8-B08949F7B6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1591" y="4715833"/>
            <a:ext cx="1031387" cy="1031387"/>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群組 50">
            <a:extLst>
              <a:ext uri="{FF2B5EF4-FFF2-40B4-BE49-F238E27FC236}">
                <a16:creationId xmlns:a16="http://schemas.microsoft.com/office/drawing/2014/main" id="{C8539532-F67C-3EED-E65A-BE786663649F}"/>
              </a:ext>
            </a:extLst>
          </p:cNvPr>
          <p:cNvGrpSpPr/>
          <p:nvPr/>
        </p:nvGrpSpPr>
        <p:grpSpPr>
          <a:xfrm flipV="1">
            <a:off x="10365797" y="4262706"/>
            <a:ext cx="1122973" cy="442079"/>
            <a:chOff x="7326007" y="4685470"/>
            <a:chExt cx="1122973" cy="442079"/>
          </a:xfrm>
        </p:grpSpPr>
        <p:cxnSp>
          <p:nvCxnSpPr>
            <p:cNvPr id="49" name="直線單箭頭接點 48">
              <a:extLst>
                <a:ext uri="{FF2B5EF4-FFF2-40B4-BE49-F238E27FC236}">
                  <a16:creationId xmlns:a16="http://schemas.microsoft.com/office/drawing/2014/main" id="{16A8E362-EA45-3C3B-A983-E2F78105E5A7}"/>
                </a:ext>
              </a:extLst>
            </p:cNvPr>
            <p:cNvCxnSpPr/>
            <p:nvPr/>
          </p:nvCxnSpPr>
          <p:spPr>
            <a:xfrm flipV="1">
              <a:off x="7326007" y="46854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EA33617-3857-C7AA-9739-CF2400FEF6CA}"/>
                </a:ext>
              </a:extLst>
            </p:cNvPr>
            <p:cNvCxnSpPr>
              <a:cxnSpLocks/>
            </p:cNvCxnSpPr>
            <p:nvPr/>
          </p:nvCxnSpPr>
          <p:spPr>
            <a:xfrm>
              <a:off x="7999880" y="473031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907A5626-4504-9498-A66A-7D4A54095B49}"/>
              </a:ext>
            </a:extLst>
          </p:cNvPr>
          <p:cNvGrpSpPr/>
          <p:nvPr/>
        </p:nvGrpSpPr>
        <p:grpSpPr>
          <a:xfrm flipV="1">
            <a:off x="4454359" y="4306734"/>
            <a:ext cx="1122973" cy="442079"/>
            <a:chOff x="7326007" y="4685470"/>
            <a:chExt cx="1122973" cy="442079"/>
          </a:xfrm>
        </p:grpSpPr>
        <p:cxnSp>
          <p:nvCxnSpPr>
            <p:cNvPr id="53" name="直線單箭頭接點 52">
              <a:extLst>
                <a:ext uri="{FF2B5EF4-FFF2-40B4-BE49-F238E27FC236}">
                  <a16:creationId xmlns:a16="http://schemas.microsoft.com/office/drawing/2014/main" id="{CEE8307C-C1F6-9DC8-3B03-42A18593C346}"/>
                </a:ext>
              </a:extLst>
            </p:cNvPr>
            <p:cNvCxnSpPr/>
            <p:nvPr/>
          </p:nvCxnSpPr>
          <p:spPr>
            <a:xfrm flipV="1">
              <a:off x="7326007" y="46854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04B54D89-E7DB-6B92-6CE1-5F42DBED67BB}"/>
                </a:ext>
              </a:extLst>
            </p:cNvPr>
            <p:cNvCxnSpPr>
              <a:cxnSpLocks/>
            </p:cNvCxnSpPr>
            <p:nvPr/>
          </p:nvCxnSpPr>
          <p:spPr>
            <a:xfrm>
              <a:off x="7999880" y="473031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7AFDBEB5-6B5F-6403-454C-2AC3C1C43D7D}"/>
              </a:ext>
            </a:extLst>
          </p:cNvPr>
          <p:cNvGrpSpPr/>
          <p:nvPr/>
        </p:nvGrpSpPr>
        <p:grpSpPr>
          <a:xfrm flipV="1">
            <a:off x="1692763" y="4266449"/>
            <a:ext cx="1122973" cy="442079"/>
            <a:chOff x="7326007" y="4685470"/>
            <a:chExt cx="1122973" cy="442079"/>
          </a:xfrm>
        </p:grpSpPr>
        <p:cxnSp>
          <p:nvCxnSpPr>
            <p:cNvPr id="56" name="直線單箭頭接點 55">
              <a:extLst>
                <a:ext uri="{FF2B5EF4-FFF2-40B4-BE49-F238E27FC236}">
                  <a16:creationId xmlns:a16="http://schemas.microsoft.com/office/drawing/2014/main" id="{F6E2AB1B-42A0-DA91-6E0A-2E569360BC82}"/>
                </a:ext>
              </a:extLst>
            </p:cNvPr>
            <p:cNvCxnSpPr/>
            <p:nvPr/>
          </p:nvCxnSpPr>
          <p:spPr>
            <a:xfrm flipV="1">
              <a:off x="7326007" y="468547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A83BC67D-FD07-20EF-32D0-5FEF2757C13A}"/>
                </a:ext>
              </a:extLst>
            </p:cNvPr>
            <p:cNvCxnSpPr>
              <a:cxnSpLocks/>
            </p:cNvCxnSpPr>
            <p:nvPr/>
          </p:nvCxnSpPr>
          <p:spPr>
            <a:xfrm>
              <a:off x="7999880" y="4730310"/>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字方塊 57">
            <a:extLst>
              <a:ext uri="{FF2B5EF4-FFF2-40B4-BE49-F238E27FC236}">
                <a16:creationId xmlns:a16="http://schemas.microsoft.com/office/drawing/2014/main" id="{E856724E-4074-573B-F300-9D4F39BDD284}"/>
              </a:ext>
            </a:extLst>
          </p:cNvPr>
          <p:cNvSpPr txBox="1"/>
          <p:nvPr/>
        </p:nvSpPr>
        <p:spPr>
          <a:xfrm>
            <a:off x="298457" y="4165523"/>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9FD40F90-8C0D-2AF8-2C92-E181EAD5072C}"/>
              </a:ext>
            </a:extLst>
          </p:cNvPr>
          <p:cNvSpPr txBox="1"/>
          <p:nvPr/>
        </p:nvSpPr>
        <p:spPr>
          <a:xfrm>
            <a:off x="3083566" y="4206293"/>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B0FC3564-4000-EF48-F472-C4AEAA33CBE1}"/>
              </a:ext>
            </a:extLst>
          </p:cNvPr>
          <p:cNvSpPr txBox="1"/>
          <p:nvPr/>
        </p:nvSpPr>
        <p:spPr>
          <a:xfrm>
            <a:off x="9005961" y="4242308"/>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Q1000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3DD5960F-3410-74E4-EBD1-A07DB693E8A2}"/>
              </a:ext>
            </a:extLst>
          </p:cNvPr>
          <p:cNvSpPr txBox="1"/>
          <p:nvPr/>
        </p:nvSpPr>
        <p:spPr>
          <a:xfrm>
            <a:off x="5868675" y="4242308"/>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2" name="圖片 61" descr="一張含有 服裝, 人員, 戶外, 人的臉孔 的圖片&#10;&#10;自動產生的描述">
            <a:extLst>
              <a:ext uri="{FF2B5EF4-FFF2-40B4-BE49-F238E27FC236}">
                <a16:creationId xmlns:a16="http://schemas.microsoft.com/office/drawing/2014/main" id="{1B701583-BAEF-2E78-5B59-A56637C4BC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1344" y="336821"/>
            <a:ext cx="1241985" cy="1241985"/>
          </a:xfrm>
          <a:prstGeom prst="rect">
            <a:avLst/>
          </a:prstGeom>
        </p:spPr>
      </p:pic>
    </p:spTree>
    <p:extLst>
      <p:ext uri="{BB962C8B-B14F-4D97-AF65-F5344CB8AC3E}">
        <p14:creationId xmlns:p14="http://schemas.microsoft.com/office/powerpoint/2010/main" val="12154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CE5D2-DEAD-2B68-8902-F7CFA205135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2BD5945-47DC-D838-1D86-709D434A4EEC}"/>
              </a:ext>
            </a:extLst>
          </p:cNvPr>
          <p:cNvSpPr>
            <a:spLocks noGrp="1"/>
          </p:cNvSpPr>
          <p:nvPr>
            <p:ph type="title"/>
          </p:nvPr>
        </p:nvSpPr>
        <p:spPr/>
        <p:txBody>
          <a:bodyPr/>
          <a:lstStyle/>
          <a:p>
            <a:r>
              <a:rPr lang="en-US" altLang="zh-TW" dirty="0" err="1"/>
              <a:t>StreamBench</a:t>
            </a:r>
            <a:endParaRPr lang="zh-TW" altLang="en-US" dirty="0"/>
          </a:p>
        </p:txBody>
      </p:sp>
      <p:sp>
        <p:nvSpPr>
          <p:cNvPr id="4" name="文字方塊 3">
            <a:extLst>
              <a:ext uri="{FF2B5EF4-FFF2-40B4-BE49-F238E27FC236}">
                <a16:creationId xmlns:a16="http://schemas.microsoft.com/office/drawing/2014/main" id="{90215637-246F-E463-626F-552EE83AF82D}"/>
              </a:ext>
            </a:extLst>
          </p:cNvPr>
          <p:cNvSpPr txBox="1"/>
          <p:nvPr/>
        </p:nvSpPr>
        <p:spPr>
          <a:xfrm>
            <a:off x="838200" y="1267239"/>
            <a:ext cx="35012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pic>
        <p:nvPicPr>
          <p:cNvPr id="7170" name="Picture 2">
            <a:extLst>
              <a:ext uri="{FF2B5EF4-FFF2-40B4-BE49-F238E27FC236}">
                <a16:creationId xmlns:a16="http://schemas.microsoft.com/office/drawing/2014/main" id="{0266A5BD-177B-EE90-4FD3-9315944A5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43"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2573AB70-642F-3911-1EF5-3A49C988A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10"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263F8E4B-CCE8-7CCC-65DE-1B3B827DB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377"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9210D424-AA4E-9ADD-C48F-3B352E0E6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278" y="544067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0890259-6DA0-A67B-C77D-BD89124A8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344"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53716906-159A-202A-ADAD-0C1D888BE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11"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45C0875-0E1E-6072-BE25-E81FDB542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246" y="5440671"/>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48972268-CDB6-9178-DF67-8B71ABAF9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865" y="2244262"/>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AE10DEE3-3C73-BF3D-A7FF-05BE255F6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2569" y="52260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a:extLst>
              <a:ext uri="{FF2B5EF4-FFF2-40B4-BE49-F238E27FC236}">
                <a16:creationId xmlns:a16="http://schemas.microsoft.com/office/drawing/2014/main" id="{0F9909AF-FF9A-1DED-63BF-4A4374D6FD51}"/>
              </a:ext>
            </a:extLst>
          </p:cNvPr>
          <p:cNvSpPr txBox="1"/>
          <p:nvPr/>
        </p:nvSpPr>
        <p:spPr>
          <a:xfrm>
            <a:off x="6958213" y="5440671"/>
            <a:ext cx="10632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4" name="直線單箭頭接點 43">
            <a:extLst>
              <a:ext uri="{FF2B5EF4-FFF2-40B4-BE49-F238E27FC236}">
                <a16:creationId xmlns:a16="http://schemas.microsoft.com/office/drawing/2014/main" id="{E688F327-82CF-18BD-CA69-03172B39B3F4}"/>
              </a:ext>
            </a:extLst>
          </p:cNvPr>
          <p:cNvCxnSpPr/>
          <p:nvPr/>
        </p:nvCxnSpPr>
        <p:spPr>
          <a:xfrm flipV="1">
            <a:off x="7878704" y="174721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72A7D56-E9C7-79F9-AFC1-E0899F5BF7EC}"/>
              </a:ext>
            </a:extLst>
          </p:cNvPr>
          <p:cNvCxnSpPr>
            <a:cxnSpLocks/>
          </p:cNvCxnSpPr>
          <p:nvPr/>
        </p:nvCxnSpPr>
        <p:spPr>
          <a:xfrm>
            <a:off x="8552577" y="179205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AB729C6D-7E6A-DA28-4452-503A460CB3F4}"/>
              </a:ext>
            </a:extLst>
          </p:cNvPr>
          <p:cNvSpPr txBox="1"/>
          <p:nvPr/>
        </p:nvSpPr>
        <p:spPr>
          <a:xfrm>
            <a:off x="298457" y="6108623"/>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C6616B9B-1F0C-ABEC-6AC7-F6E964B6193D}"/>
              </a:ext>
            </a:extLst>
          </p:cNvPr>
          <p:cNvSpPr txBox="1"/>
          <p:nvPr/>
        </p:nvSpPr>
        <p:spPr>
          <a:xfrm>
            <a:off x="3083566" y="6149393"/>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77756FBB-0109-1753-6E81-D38D9B85AB17}"/>
              </a:ext>
            </a:extLst>
          </p:cNvPr>
          <p:cNvSpPr txBox="1"/>
          <p:nvPr/>
        </p:nvSpPr>
        <p:spPr>
          <a:xfrm>
            <a:off x="7501428" y="2988999"/>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Q100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CBE18F52-4FF0-6C33-CBED-CEBC2E37E048}"/>
              </a:ext>
            </a:extLst>
          </p:cNvPr>
          <p:cNvSpPr txBox="1"/>
          <p:nvPr/>
        </p:nvSpPr>
        <p:spPr>
          <a:xfrm>
            <a:off x="5868675" y="6185408"/>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5A462352-12A8-54C8-C162-8DCA94F92CEC}"/>
              </a:ext>
            </a:extLst>
          </p:cNvPr>
          <p:cNvSpPr/>
          <p:nvPr/>
        </p:nvSpPr>
        <p:spPr>
          <a:xfrm>
            <a:off x="3817257" y="4037976"/>
            <a:ext cx="1879593" cy="55260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altLang="zh-TW" sz="2400" dirty="0">
                <a:solidFill>
                  <a:prstClr val="black"/>
                </a:solidFill>
              </a:rPr>
              <a:t>Retrieval</a:t>
            </a:r>
          </a:p>
        </p:txBody>
      </p:sp>
      <p:cxnSp>
        <p:nvCxnSpPr>
          <p:cNvPr id="5" name="直線單箭頭接點 4">
            <a:extLst>
              <a:ext uri="{FF2B5EF4-FFF2-40B4-BE49-F238E27FC236}">
                <a16:creationId xmlns:a16="http://schemas.microsoft.com/office/drawing/2014/main" id="{360F1745-080D-9516-A421-20EECB2E374B}"/>
              </a:ext>
            </a:extLst>
          </p:cNvPr>
          <p:cNvCxnSpPr>
            <a:cxnSpLocks/>
          </p:cNvCxnSpPr>
          <p:nvPr/>
        </p:nvCxnSpPr>
        <p:spPr>
          <a:xfrm flipV="1">
            <a:off x="4728720" y="4610100"/>
            <a:ext cx="0" cy="5330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文字方塊 7">
            <a:extLst>
              <a:ext uri="{FF2B5EF4-FFF2-40B4-BE49-F238E27FC236}">
                <a16:creationId xmlns:a16="http://schemas.microsoft.com/office/drawing/2014/main" id="{9C4551C5-8E61-9BFA-71E5-B86B75A1CE54}"/>
              </a:ext>
            </a:extLst>
          </p:cNvPr>
          <p:cNvSpPr txBox="1"/>
          <p:nvPr/>
        </p:nvSpPr>
        <p:spPr>
          <a:xfrm>
            <a:off x="8556546" y="2279900"/>
            <a:ext cx="10632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9" name="Picture 2">
            <a:extLst>
              <a:ext uri="{FF2B5EF4-FFF2-40B4-BE49-F238E27FC236}">
                <a16:creationId xmlns:a16="http://schemas.microsoft.com/office/drawing/2014/main" id="{0D7CBFB8-2D3C-7565-3A06-E122BA967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982"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FE41D4D6-D620-780A-5F30-CD8489826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949"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9FA4AF6-C183-86D3-0717-33CEA522A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916"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D9A08262-FB2C-094D-5BC0-9B8B26FB1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817" y="21979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098F5C91-AC0B-46A8-AA1C-8728B3884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883" y="2197953"/>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D408FEEF-44B0-A139-2EB6-F01F471D4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850" y="2197953"/>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EFDDB559-3A5A-F568-0EBE-774F7D94B5A6}"/>
              </a:ext>
            </a:extLst>
          </p:cNvPr>
          <p:cNvSpPr txBox="1"/>
          <p:nvPr/>
        </p:nvSpPr>
        <p:spPr>
          <a:xfrm>
            <a:off x="1821828" y="2884097"/>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E3F3F756-88FC-D2C3-8AD4-F2D337A613EE}"/>
              </a:ext>
            </a:extLst>
          </p:cNvPr>
          <p:cNvSpPr txBox="1"/>
          <p:nvPr/>
        </p:nvSpPr>
        <p:spPr>
          <a:xfrm>
            <a:off x="4591105" y="2906675"/>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4" name="Picture 3">
            <a:extLst>
              <a:ext uri="{FF2B5EF4-FFF2-40B4-BE49-F238E27FC236}">
                <a16:creationId xmlns:a16="http://schemas.microsoft.com/office/drawing/2014/main" id="{12240143-919A-88B3-5B97-22979C75C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259" y="54751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BB5FABE-F315-244E-771E-5D4D14B1B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325" y="5475132"/>
            <a:ext cx="71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a:extLst>
              <a:ext uri="{FF2B5EF4-FFF2-40B4-BE49-F238E27FC236}">
                <a16:creationId xmlns:a16="http://schemas.microsoft.com/office/drawing/2014/main" id="{8F1484F1-1F98-3EC3-86C3-651CDBC1C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292" y="5475132"/>
            <a:ext cx="71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96F57D57-8813-6D81-E187-6508939D1FC4}"/>
              </a:ext>
            </a:extLst>
          </p:cNvPr>
          <p:cNvSpPr txBox="1"/>
          <p:nvPr/>
        </p:nvSpPr>
        <p:spPr>
          <a:xfrm>
            <a:off x="7876547" y="6183854"/>
            <a:ext cx="105114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9" name="直線單箭頭接點 38">
            <a:extLst>
              <a:ext uri="{FF2B5EF4-FFF2-40B4-BE49-F238E27FC236}">
                <a16:creationId xmlns:a16="http://schemas.microsoft.com/office/drawing/2014/main" id="{A8DF4821-6A75-7C8D-D327-87A23E6DF3BA}"/>
              </a:ext>
            </a:extLst>
          </p:cNvPr>
          <p:cNvCxnSpPr>
            <a:cxnSpLocks/>
          </p:cNvCxnSpPr>
          <p:nvPr/>
        </p:nvCxnSpPr>
        <p:spPr>
          <a:xfrm flipV="1">
            <a:off x="4728720" y="3450664"/>
            <a:ext cx="0" cy="53309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2" name="矩形: 圓角 61">
            <a:extLst>
              <a:ext uri="{FF2B5EF4-FFF2-40B4-BE49-F238E27FC236}">
                <a16:creationId xmlns:a16="http://schemas.microsoft.com/office/drawing/2014/main" id="{C9777B1B-3625-C29E-2E2D-11FD132AD505}"/>
              </a:ext>
            </a:extLst>
          </p:cNvPr>
          <p:cNvSpPr/>
          <p:nvPr/>
        </p:nvSpPr>
        <p:spPr>
          <a:xfrm>
            <a:off x="1781809" y="2128370"/>
            <a:ext cx="2862752" cy="1146517"/>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102EF8FD-7C32-EF9C-C86D-4E507ED07201}"/>
              </a:ext>
            </a:extLst>
          </p:cNvPr>
          <p:cNvSpPr/>
          <p:nvPr/>
        </p:nvSpPr>
        <p:spPr>
          <a:xfrm>
            <a:off x="4657721" y="2131483"/>
            <a:ext cx="2862752" cy="1146517"/>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37619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23" grpId="0"/>
      <p:bldP spid="62" grpId="0" animBg="1"/>
      <p:bldP spid="6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9E27ED-5CF0-5C9B-7C72-B4BB7048CABE}"/>
              </a:ext>
            </a:extLst>
          </p:cNvPr>
          <p:cNvSpPr>
            <a:spLocks noGrp="1"/>
          </p:cNvSpPr>
          <p:nvPr>
            <p:ph type="title"/>
          </p:nvPr>
        </p:nvSpPr>
        <p:spPr/>
        <p:txBody>
          <a:bodyPr/>
          <a:lstStyle/>
          <a:p>
            <a:r>
              <a:rPr lang="en-US" altLang="zh-TW" dirty="0" err="1"/>
              <a:t>StreamBench</a:t>
            </a:r>
            <a:endParaRPr lang="zh-TW" altLang="en-US" dirty="0"/>
          </a:p>
        </p:txBody>
      </p:sp>
      <p:pic>
        <p:nvPicPr>
          <p:cNvPr id="5" name="圖片 4">
            <a:extLst>
              <a:ext uri="{FF2B5EF4-FFF2-40B4-BE49-F238E27FC236}">
                <a16:creationId xmlns:a16="http://schemas.microsoft.com/office/drawing/2014/main" id="{CD8FB9CD-388E-9280-D23B-2561962E1454}"/>
              </a:ext>
            </a:extLst>
          </p:cNvPr>
          <p:cNvPicPr>
            <a:picLocks noChangeAspect="1"/>
          </p:cNvPicPr>
          <p:nvPr/>
        </p:nvPicPr>
        <p:blipFill>
          <a:blip r:embed="rId2"/>
          <a:stretch>
            <a:fillRect/>
          </a:stretch>
        </p:blipFill>
        <p:spPr>
          <a:xfrm>
            <a:off x="2713963" y="1735022"/>
            <a:ext cx="7066121" cy="4700703"/>
          </a:xfrm>
          <a:prstGeom prst="rect">
            <a:avLst/>
          </a:prstGeom>
        </p:spPr>
      </p:pic>
      <p:sp>
        <p:nvSpPr>
          <p:cNvPr id="6" name="文字方塊 5">
            <a:extLst>
              <a:ext uri="{FF2B5EF4-FFF2-40B4-BE49-F238E27FC236}">
                <a16:creationId xmlns:a16="http://schemas.microsoft.com/office/drawing/2014/main" id="{E074DAE0-1624-F32A-F492-24699D1AF2BF}"/>
              </a:ext>
            </a:extLst>
          </p:cNvPr>
          <p:cNvSpPr txBox="1"/>
          <p:nvPr/>
        </p:nvSpPr>
        <p:spPr>
          <a:xfrm>
            <a:off x="891050" y="1210663"/>
            <a:ext cx="60997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sp>
        <p:nvSpPr>
          <p:cNvPr id="4" name="橢圓 3">
            <a:extLst>
              <a:ext uri="{FF2B5EF4-FFF2-40B4-BE49-F238E27FC236}">
                <a16:creationId xmlns:a16="http://schemas.microsoft.com/office/drawing/2014/main" id="{AEC2069D-98D7-DAF4-1AF1-DACC0F7B5340}"/>
              </a:ext>
            </a:extLst>
          </p:cNvPr>
          <p:cNvSpPr/>
          <p:nvPr/>
        </p:nvSpPr>
        <p:spPr>
          <a:xfrm>
            <a:off x="9246849" y="2133881"/>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橢圓 6">
            <a:extLst>
              <a:ext uri="{FF2B5EF4-FFF2-40B4-BE49-F238E27FC236}">
                <a16:creationId xmlns:a16="http://schemas.microsoft.com/office/drawing/2014/main" id="{ACE6E563-8F44-E82B-616A-52C0164366C7}"/>
              </a:ext>
            </a:extLst>
          </p:cNvPr>
          <p:cNvSpPr/>
          <p:nvPr/>
        </p:nvSpPr>
        <p:spPr>
          <a:xfrm>
            <a:off x="9246849" y="3060585"/>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3DF7539-B1C1-A2BC-BAF5-DB9F22665ECF}"/>
              </a:ext>
            </a:extLst>
          </p:cNvPr>
          <p:cNvSpPr/>
          <p:nvPr/>
        </p:nvSpPr>
        <p:spPr>
          <a:xfrm>
            <a:off x="9256374" y="3755910"/>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EEC13133-EB86-C14A-4B84-0010BC46CB8B}"/>
              </a:ext>
            </a:extLst>
          </p:cNvPr>
          <p:cNvSpPr/>
          <p:nvPr/>
        </p:nvSpPr>
        <p:spPr>
          <a:xfrm>
            <a:off x="9265899" y="4127385"/>
            <a:ext cx="240051" cy="23619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9561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A0C03-96F5-1EEB-07BC-2B19F8E769A3}"/>
              </a:ext>
            </a:extLst>
          </p:cNvPr>
          <p:cNvSpPr>
            <a:spLocks noGrp="1"/>
          </p:cNvSpPr>
          <p:nvPr>
            <p:ph type="title"/>
          </p:nvPr>
        </p:nvSpPr>
        <p:spPr/>
        <p:txBody>
          <a:bodyPr/>
          <a:lstStyle/>
          <a:p>
            <a:r>
              <a:rPr lang="en-US" altLang="zh-TW" dirty="0" err="1"/>
              <a:t>StreamBench</a:t>
            </a:r>
            <a:endParaRPr lang="zh-TW" altLang="en-US" dirty="0"/>
          </a:p>
        </p:txBody>
      </p:sp>
      <p:sp>
        <p:nvSpPr>
          <p:cNvPr id="3" name="內容版面配置區 2">
            <a:extLst>
              <a:ext uri="{FF2B5EF4-FFF2-40B4-BE49-F238E27FC236}">
                <a16:creationId xmlns:a16="http://schemas.microsoft.com/office/drawing/2014/main" id="{52520648-56B6-0363-B0FF-AC654FB959DE}"/>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E75DE9B7-0E62-0B13-E709-5D119A41BD6A}"/>
              </a:ext>
            </a:extLst>
          </p:cNvPr>
          <p:cNvSpPr txBox="1"/>
          <p:nvPr/>
        </p:nvSpPr>
        <p:spPr>
          <a:xfrm>
            <a:off x="891050" y="1210663"/>
            <a:ext cx="60997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https://arxiv.org/abs/2406.08747</a:t>
            </a:r>
          </a:p>
        </p:txBody>
      </p:sp>
      <p:pic>
        <p:nvPicPr>
          <p:cNvPr id="6" name="圖片 5">
            <a:extLst>
              <a:ext uri="{FF2B5EF4-FFF2-40B4-BE49-F238E27FC236}">
                <a16:creationId xmlns:a16="http://schemas.microsoft.com/office/drawing/2014/main" id="{B194AF41-6848-C0E3-0711-8D87AFA9B9D7}"/>
              </a:ext>
            </a:extLst>
          </p:cNvPr>
          <p:cNvPicPr>
            <a:picLocks noChangeAspect="1"/>
          </p:cNvPicPr>
          <p:nvPr/>
        </p:nvPicPr>
        <p:blipFill>
          <a:blip r:embed="rId2"/>
          <a:stretch>
            <a:fillRect/>
          </a:stretch>
        </p:blipFill>
        <p:spPr>
          <a:xfrm>
            <a:off x="2412030" y="1902958"/>
            <a:ext cx="7710840" cy="4196671"/>
          </a:xfrm>
          <a:prstGeom prst="rect">
            <a:avLst/>
          </a:prstGeom>
        </p:spPr>
      </p:pic>
      <p:sp>
        <p:nvSpPr>
          <p:cNvPr id="5" name="文字方塊 4">
            <a:extLst>
              <a:ext uri="{FF2B5EF4-FFF2-40B4-BE49-F238E27FC236}">
                <a16:creationId xmlns:a16="http://schemas.microsoft.com/office/drawing/2014/main" id="{09008083-7DCC-BDCC-45E0-CBCFC4CC3B97}"/>
              </a:ext>
            </a:extLst>
          </p:cNvPr>
          <p:cNvSpPr txBox="1"/>
          <p:nvPr/>
        </p:nvSpPr>
        <p:spPr>
          <a:xfrm>
            <a:off x="5029200" y="942844"/>
            <a:ext cx="65151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叫你不要想「白熊」，反而特別容易想「白熊」</a:t>
            </a:r>
          </a:p>
        </p:txBody>
      </p:sp>
    </p:spTree>
    <p:extLst>
      <p:ext uri="{BB962C8B-B14F-4D97-AF65-F5344CB8AC3E}">
        <p14:creationId xmlns:p14="http://schemas.microsoft.com/office/powerpoint/2010/main" val="30151175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C24A59-E953-B858-2169-7920E043851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壓縮內容</a:t>
            </a:r>
          </a:p>
        </p:txBody>
      </p:sp>
      <p:sp>
        <p:nvSpPr>
          <p:cNvPr id="33" name="矩形: 圓角 32">
            <a:extLst>
              <a:ext uri="{FF2B5EF4-FFF2-40B4-BE49-F238E27FC236}">
                <a16:creationId xmlns:a16="http://schemas.microsoft.com/office/drawing/2014/main" id="{91D19D5D-5F2F-8A15-A693-27A9CDC7315A}"/>
              </a:ext>
            </a:extLst>
          </p:cNvPr>
          <p:cNvSpPr/>
          <p:nvPr/>
        </p:nvSpPr>
        <p:spPr>
          <a:xfrm>
            <a:off x="3179019" y="2026807"/>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 </a:t>
            </a:r>
            <a:r>
              <a:rPr lang="en-US" altLang="zh-TW" sz="2400" kern="0" dirty="0">
                <a:solidFill>
                  <a:prstClr val="black"/>
                </a:solidFill>
                <a:latin typeface="Calibri" panose="020F0502020204030204"/>
                <a:ea typeface="新細明體" panose="02020500000000000000" pitchFamily="18" charset="-120"/>
              </a:rPr>
              <a:t>100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B22766A0-F106-CC91-9B70-A6CABF877345}"/>
              </a:ext>
            </a:extLst>
          </p:cNvPr>
          <p:cNvSpPr/>
          <p:nvPr/>
        </p:nvSpPr>
        <p:spPr>
          <a:xfrm>
            <a:off x="8032957" y="2026807"/>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102</a:t>
            </a:r>
            <a:endParaRPr lang="zh-TW" altLang="en-US" sz="2400" kern="0" dirty="0">
              <a:solidFill>
                <a:prstClr val="black"/>
              </a:solidFill>
              <a:latin typeface="Calibri" panose="020F0502020204030204"/>
            </a:endParaRPr>
          </a:p>
        </p:txBody>
      </p:sp>
      <p:sp>
        <p:nvSpPr>
          <p:cNvPr id="35" name="文字方塊 34">
            <a:extLst>
              <a:ext uri="{FF2B5EF4-FFF2-40B4-BE49-F238E27FC236}">
                <a16:creationId xmlns:a16="http://schemas.microsoft.com/office/drawing/2014/main" id="{B141B33E-9EA0-DA32-A228-6EBBD0905DCA}"/>
              </a:ext>
            </a:extLst>
          </p:cNvPr>
          <p:cNvSpPr txBox="1"/>
          <p:nvPr/>
        </p:nvSpPr>
        <p:spPr>
          <a:xfrm>
            <a:off x="282325" y="1910848"/>
            <a:ext cx="1418850"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rPr>
              <a:t>……</a:t>
            </a:r>
            <a:endParaRPr lang="zh-TW" altLang="en-US" sz="2800" dirty="0">
              <a:solidFill>
                <a:prstClr val="black"/>
              </a:solidFill>
              <a:latin typeface="Calibri" panose="020F0502020204030204"/>
            </a:endParaRPr>
          </a:p>
        </p:txBody>
      </p:sp>
      <p:pic>
        <p:nvPicPr>
          <p:cNvPr id="36" name="Picture 2">
            <a:extLst>
              <a:ext uri="{FF2B5EF4-FFF2-40B4-BE49-F238E27FC236}">
                <a16:creationId xmlns:a16="http://schemas.microsoft.com/office/drawing/2014/main" id="{F09BD9F2-B173-8E6A-0C03-1060C2B16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2800" y="1597207"/>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直線單箭頭接點 36">
            <a:extLst>
              <a:ext uri="{FF2B5EF4-FFF2-40B4-BE49-F238E27FC236}">
                <a16:creationId xmlns:a16="http://schemas.microsoft.com/office/drawing/2014/main" id="{C5A00DD9-185B-CA2C-0B18-C610FC17F402}"/>
              </a:ext>
            </a:extLst>
          </p:cNvPr>
          <p:cNvCxnSpPr>
            <a:cxnSpLocks/>
          </p:cNvCxnSpPr>
          <p:nvPr/>
        </p:nvCxnSpPr>
        <p:spPr>
          <a:xfrm>
            <a:off x="9589072" y="2239099"/>
            <a:ext cx="737613" cy="0"/>
          </a:xfrm>
          <a:prstGeom prst="straightConnector1">
            <a:avLst/>
          </a:prstGeom>
          <a:noFill/>
          <a:ln w="57150" cap="flat" cmpd="sng" algn="ctr">
            <a:solidFill>
              <a:sysClr val="windowText" lastClr="000000"/>
            </a:solidFill>
            <a:prstDash val="solid"/>
            <a:miter lim="800000"/>
            <a:tailEnd type="triangle"/>
          </a:ln>
          <a:effectLst/>
        </p:spPr>
      </p:cxnSp>
      <p:pic>
        <p:nvPicPr>
          <p:cNvPr id="38" name="Picture 2">
            <a:extLst>
              <a:ext uri="{FF2B5EF4-FFF2-40B4-BE49-F238E27FC236}">
                <a16:creationId xmlns:a16="http://schemas.microsoft.com/office/drawing/2014/main" id="{0C23448A-C83B-8BA6-009C-3501E5718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307" y="1591237"/>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圓角 38">
            <a:extLst>
              <a:ext uri="{FF2B5EF4-FFF2-40B4-BE49-F238E27FC236}">
                <a16:creationId xmlns:a16="http://schemas.microsoft.com/office/drawing/2014/main" id="{E39F7A0F-53A4-07E4-B666-CD833C64D52E}"/>
              </a:ext>
            </a:extLst>
          </p:cNvPr>
          <p:cNvSpPr/>
          <p:nvPr/>
        </p:nvSpPr>
        <p:spPr>
          <a:xfrm>
            <a:off x="4796998" y="2026807"/>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kern="0" dirty="0">
                <a:solidFill>
                  <a:prstClr val="black"/>
                </a:solidFill>
                <a:latin typeface="Calibri" panose="020F0502020204030204"/>
                <a:ea typeface="新細明體" panose="02020500000000000000" pitchFamily="18" charset="-120"/>
              </a:rPr>
              <a:t>101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27169232-EC07-9BFD-CC8C-7E9BFE2DF349}"/>
              </a:ext>
            </a:extLst>
          </p:cNvPr>
          <p:cNvSpPr/>
          <p:nvPr/>
        </p:nvSpPr>
        <p:spPr>
          <a:xfrm>
            <a:off x="6414977" y="2026807"/>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 </a:t>
            </a:r>
            <a:r>
              <a:rPr lang="en-US" altLang="zh-TW" sz="2400" kern="0" dirty="0">
                <a:solidFill>
                  <a:prstClr val="black"/>
                </a:solidFill>
                <a:latin typeface="Calibri" panose="020F0502020204030204"/>
                <a:ea typeface="新細明體" panose="02020500000000000000" pitchFamily="18" charset="-120"/>
              </a:rPr>
              <a:t>101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8C568BDC-B1B6-0C05-4A0E-A16736A14CEC}"/>
              </a:ext>
            </a:extLst>
          </p:cNvPr>
          <p:cNvSpPr/>
          <p:nvPr/>
        </p:nvSpPr>
        <p:spPr>
          <a:xfrm>
            <a:off x="1561039" y="2026807"/>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kern="0" dirty="0">
                <a:solidFill>
                  <a:prstClr val="black"/>
                </a:solidFill>
                <a:latin typeface="Calibri" panose="020F0502020204030204"/>
                <a:ea typeface="新細明體" panose="02020500000000000000" pitchFamily="18" charset="-120"/>
              </a:rPr>
              <a:t>100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2" name="Picture 2">
            <a:extLst>
              <a:ext uri="{FF2B5EF4-FFF2-40B4-BE49-F238E27FC236}">
                <a16:creationId xmlns:a16="http://schemas.microsoft.com/office/drawing/2014/main" id="{9D363E3E-66E9-1AE6-CB47-9C70D1683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105" y="320274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圓角 42">
            <a:extLst>
              <a:ext uri="{FF2B5EF4-FFF2-40B4-BE49-F238E27FC236}">
                <a16:creationId xmlns:a16="http://schemas.microsoft.com/office/drawing/2014/main" id="{37894EF2-599F-C89E-5E68-34F3769C321A}"/>
              </a:ext>
            </a:extLst>
          </p:cNvPr>
          <p:cNvSpPr/>
          <p:nvPr/>
        </p:nvSpPr>
        <p:spPr>
          <a:xfrm>
            <a:off x="3240705" y="5260458"/>
            <a:ext cx="1440000" cy="360000"/>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history</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95D35458-73A3-2490-136D-755DF3ADCFA4}"/>
              </a:ext>
            </a:extLst>
          </p:cNvPr>
          <p:cNvSpPr/>
          <p:nvPr/>
        </p:nvSpPr>
        <p:spPr>
          <a:xfrm>
            <a:off x="8062828" y="5260458"/>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102</a:t>
            </a:r>
            <a:endParaRPr lang="zh-TW" altLang="en-US" sz="2400" kern="0" dirty="0">
              <a:solidFill>
                <a:prstClr val="black"/>
              </a:solidFill>
              <a:latin typeface="Calibri" panose="020F0502020204030204"/>
            </a:endParaRPr>
          </a:p>
        </p:txBody>
      </p:sp>
      <p:pic>
        <p:nvPicPr>
          <p:cNvPr id="45" name="Picture 2">
            <a:extLst>
              <a:ext uri="{FF2B5EF4-FFF2-40B4-BE49-F238E27FC236}">
                <a16:creationId xmlns:a16="http://schemas.microsoft.com/office/drawing/2014/main" id="{3F860C5F-496D-8BC7-6BA4-91B5D0D90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671" y="4830858"/>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線單箭頭接點 45">
            <a:extLst>
              <a:ext uri="{FF2B5EF4-FFF2-40B4-BE49-F238E27FC236}">
                <a16:creationId xmlns:a16="http://schemas.microsoft.com/office/drawing/2014/main" id="{129FDADB-3584-BC85-B2A7-D38EA4F7FE64}"/>
              </a:ext>
            </a:extLst>
          </p:cNvPr>
          <p:cNvCxnSpPr>
            <a:cxnSpLocks/>
          </p:cNvCxnSpPr>
          <p:nvPr/>
        </p:nvCxnSpPr>
        <p:spPr>
          <a:xfrm>
            <a:off x="9618943" y="5472750"/>
            <a:ext cx="737613" cy="0"/>
          </a:xfrm>
          <a:prstGeom prst="straightConnector1">
            <a:avLst/>
          </a:prstGeom>
          <a:noFill/>
          <a:ln w="57150" cap="flat" cmpd="sng" algn="ctr">
            <a:solidFill>
              <a:sysClr val="windowText" lastClr="000000"/>
            </a:solidFill>
            <a:prstDash val="solid"/>
            <a:miter lim="800000"/>
            <a:tailEnd type="triangle"/>
          </a:ln>
          <a:effectLst/>
        </p:spPr>
      </p:cxnSp>
      <p:sp>
        <p:nvSpPr>
          <p:cNvPr id="47" name="矩形: 圓角 46">
            <a:extLst>
              <a:ext uri="{FF2B5EF4-FFF2-40B4-BE49-F238E27FC236}">
                <a16:creationId xmlns:a16="http://schemas.microsoft.com/office/drawing/2014/main" id="{280D696E-E720-DF8C-7FA8-64661C9F2863}"/>
              </a:ext>
            </a:extLst>
          </p:cNvPr>
          <p:cNvSpPr/>
          <p:nvPr/>
        </p:nvSpPr>
        <p:spPr>
          <a:xfrm>
            <a:off x="4848079" y="5260458"/>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101</a:t>
            </a:r>
            <a:endParaRPr lang="zh-TW" altLang="en-US" sz="2400" kern="0" dirty="0">
              <a:solidFill>
                <a:prstClr val="black"/>
              </a:solidFill>
              <a:latin typeface="Calibri" panose="020F0502020204030204"/>
            </a:endParaRPr>
          </a:p>
        </p:txBody>
      </p:sp>
      <p:sp>
        <p:nvSpPr>
          <p:cNvPr id="48" name="矩形: 圓角 47">
            <a:extLst>
              <a:ext uri="{FF2B5EF4-FFF2-40B4-BE49-F238E27FC236}">
                <a16:creationId xmlns:a16="http://schemas.microsoft.com/office/drawing/2014/main" id="{26B31108-0481-498B-4F41-B77EB4ECFB5E}"/>
              </a:ext>
            </a:extLst>
          </p:cNvPr>
          <p:cNvSpPr/>
          <p:nvPr/>
        </p:nvSpPr>
        <p:spPr>
          <a:xfrm>
            <a:off x="6455453" y="5260458"/>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101</a:t>
            </a:r>
            <a:endParaRPr lang="zh-TW" altLang="en-US" sz="2400" kern="0" dirty="0">
              <a:solidFill>
                <a:prstClr val="black"/>
              </a:solidFill>
              <a:latin typeface="Calibri" panose="020F0502020204030204"/>
            </a:endParaRPr>
          </a:p>
        </p:txBody>
      </p:sp>
      <p:sp>
        <p:nvSpPr>
          <p:cNvPr id="49" name="文字方塊 48">
            <a:extLst>
              <a:ext uri="{FF2B5EF4-FFF2-40B4-BE49-F238E27FC236}">
                <a16:creationId xmlns:a16="http://schemas.microsoft.com/office/drawing/2014/main" id="{902776EF-4BA9-0318-0926-2377D7EFB56D}"/>
              </a:ext>
            </a:extLst>
          </p:cNvPr>
          <p:cNvSpPr txBox="1"/>
          <p:nvPr/>
        </p:nvSpPr>
        <p:spPr>
          <a:xfrm>
            <a:off x="4672931" y="3696593"/>
            <a:ext cx="18288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摘要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壓縮</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50" name="直線單箭頭接點 49">
            <a:extLst>
              <a:ext uri="{FF2B5EF4-FFF2-40B4-BE49-F238E27FC236}">
                <a16:creationId xmlns:a16="http://schemas.microsoft.com/office/drawing/2014/main" id="{F065E0A8-7BCC-3B80-0B41-234FD9284D04}"/>
              </a:ext>
            </a:extLst>
          </p:cNvPr>
          <p:cNvCxnSpPr/>
          <p:nvPr/>
        </p:nvCxnSpPr>
        <p:spPr>
          <a:xfrm>
            <a:off x="3960706" y="4498056"/>
            <a:ext cx="0" cy="66080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1" name="右大括弧 50">
            <a:extLst>
              <a:ext uri="{FF2B5EF4-FFF2-40B4-BE49-F238E27FC236}">
                <a16:creationId xmlns:a16="http://schemas.microsoft.com/office/drawing/2014/main" id="{40F870F5-E0C2-0169-3664-245E1AF943B6}"/>
              </a:ext>
            </a:extLst>
          </p:cNvPr>
          <p:cNvSpPr/>
          <p:nvPr/>
        </p:nvSpPr>
        <p:spPr>
          <a:xfrm rot="5400000">
            <a:off x="2323552" y="760591"/>
            <a:ext cx="499985" cy="4090949"/>
          </a:xfrm>
          <a:prstGeom prst="rightBrace">
            <a:avLst>
              <a:gd name="adj1" fmla="val 34460"/>
              <a:gd name="adj2" fmla="val 17005"/>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093750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7" grpId="0" animBg="1"/>
      <p:bldP spid="48" grpId="0" animBg="1"/>
      <p:bldP spid="49" grpId="0"/>
      <p:bldP spid="5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圓角 13">
            <a:extLst>
              <a:ext uri="{FF2B5EF4-FFF2-40B4-BE49-F238E27FC236}">
                <a16:creationId xmlns:a16="http://schemas.microsoft.com/office/drawing/2014/main" id="{F6C574FF-9C34-E16D-6A85-01034E2CE08D}"/>
              </a:ext>
            </a:extLst>
          </p:cNvPr>
          <p:cNvSpPr/>
          <p:nvPr/>
        </p:nvSpPr>
        <p:spPr>
          <a:xfrm>
            <a:off x="956284" y="2929266"/>
            <a:ext cx="1440000" cy="360000"/>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history</a:t>
            </a:r>
            <a:r>
              <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6752C12E-045B-B23A-FB7D-6A19B2A055AB}"/>
              </a:ext>
            </a:extLst>
          </p:cNvPr>
          <p:cNvSpPr/>
          <p:nvPr/>
        </p:nvSpPr>
        <p:spPr>
          <a:xfrm>
            <a:off x="2563658" y="2929266"/>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101</a:t>
            </a:r>
            <a:endParaRPr lang="zh-TW" altLang="en-US" sz="2400" kern="0" dirty="0">
              <a:solidFill>
                <a:prstClr val="black"/>
              </a:solidFill>
              <a:latin typeface="Calibri" panose="020F0502020204030204"/>
            </a:endParaRPr>
          </a:p>
        </p:txBody>
      </p:sp>
      <p:sp>
        <p:nvSpPr>
          <p:cNvPr id="19" name="矩形: 圓角 18">
            <a:extLst>
              <a:ext uri="{FF2B5EF4-FFF2-40B4-BE49-F238E27FC236}">
                <a16:creationId xmlns:a16="http://schemas.microsoft.com/office/drawing/2014/main" id="{D09C88CE-C618-3412-0414-C38279EF11DA}"/>
              </a:ext>
            </a:extLst>
          </p:cNvPr>
          <p:cNvSpPr/>
          <p:nvPr/>
        </p:nvSpPr>
        <p:spPr>
          <a:xfrm>
            <a:off x="4171032" y="2929266"/>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101</a:t>
            </a:r>
            <a:endParaRPr lang="zh-TW" altLang="en-US" sz="2400" kern="0" dirty="0">
              <a:solidFill>
                <a:prstClr val="black"/>
              </a:solidFill>
              <a:latin typeface="Calibri" panose="020F0502020204030204"/>
            </a:endParaRPr>
          </a:p>
        </p:txBody>
      </p:sp>
      <p:cxnSp>
        <p:nvCxnSpPr>
          <p:cNvPr id="21" name="直線單箭頭接點 20">
            <a:extLst>
              <a:ext uri="{FF2B5EF4-FFF2-40B4-BE49-F238E27FC236}">
                <a16:creationId xmlns:a16="http://schemas.microsoft.com/office/drawing/2014/main" id="{88EDD183-22D8-3B12-AE62-D16D80FA2F34}"/>
              </a:ext>
            </a:extLst>
          </p:cNvPr>
          <p:cNvCxnSpPr/>
          <p:nvPr/>
        </p:nvCxnSpPr>
        <p:spPr>
          <a:xfrm>
            <a:off x="1676284" y="1962502"/>
            <a:ext cx="0" cy="66080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右大括弧 21">
            <a:extLst>
              <a:ext uri="{FF2B5EF4-FFF2-40B4-BE49-F238E27FC236}">
                <a16:creationId xmlns:a16="http://schemas.microsoft.com/office/drawing/2014/main" id="{237DAC26-55F0-215B-86FA-13BA1B697E6C}"/>
              </a:ext>
            </a:extLst>
          </p:cNvPr>
          <p:cNvSpPr/>
          <p:nvPr/>
        </p:nvSpPr>
        <p:spPr>
          <a:xfrm rot="5400000">
            <a:off x="4609906" y="-2184376"/>
            <a:ext cx="499985" cy="7676845"/>
          </a:xfrm>
          <a:prstGeom prst="rightBrace">
            <a:avLst>
              <a:gd name="adj1" fmla="val 34460"/>
              <a:gd name="adj2" fmla="val 91436"/>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6E990DE8-705C-4209-BD5A-805B413FBFA8}"/>
              </a:ext>
            </a:extLst>
          </p:cNvPr>
          <p:cNvSpPr/>
          <p:nvPr/>
        </p:nvSpPr>
        <p:spPr>
          <a:xfrm>
            <a:off x="7193130" y="2929266"/>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200</a:t>
            </a:r>
            <a:endParaRPr lang="zh-TW" altLang="en-US" sz="2400" kern="0" dirty="0">
              <a:solidFill>
                <a:prstClr val="black"/>
              </a:solidFill>
              <a:latin typeface="Calibri" panose="020F0502020204030204"/>
            </a:endParaRPr>
          </a:p>
        </p:txBody>
      </p:sp>
      <p:sp>
        <p:nvSpPr>
          <p:cNvPr id="24" name="矩形: 圓角 23">
            <a:extLst>
              <a:ext uri="{FF2B5EF4-FFF2-40B4-BE49-F238E27FC236}">
                <a16:creationId xmlns:a16="http://schemas.microsoft.com/office/drawing/2014/main" id="{72BA972F-E654-3FDC-1D41-20431935283B}"/>
              </a:ext>
            </a:extLst>
          </p:cNvPr>
          <p:cNvSpPr/>
          <p:nvPr/>
        </p:nvSpPr>
        <p:spPr>
          <a:xfrm>
            <a:off x="8800504" y="2929266"/>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200</a:t>
            </a:r>
            <a:endParaRPr lang="zh-TW" altLang="en-US" sz="2400" kern="0" dirty="0">
              <a:solidFill>
                <a:prstClr val="black"/>
              </a:solidFill>
              <a:latin typeface="Calibri" panose="020F0502020204030204"/>
            </a:endParaRPr>
          </a:p>
        </p:txBody>
      </p:sp>
      <p:sp>
        <p:nvSpPr>
          <p:cNvPr id="25" name="矩形: 圓角 24">
            <a:extLst>
              <a:ext uri="{FF2B5EF4-FFF2-40B4-BE49-F238E27FC236}">
                <a16:creationId xmlns:a16="http://schemas.microsoft.com/office/drawing/2014/main" id="{226F1B45-BFD9-6486-5B71-83741FEB20F9}"/>
              </a:ext>
            </a:extLst>
          </p:cNvPr>
          <p:cNvSpPr/>
          <p:nvPr/>
        </p:nvSpPr>
        <p:spPr>
          <a:xfrm>
            <a:off x="977182" y="852525"/>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a:t>
            </a:r>
            <a:endParaRPr lang="zh-TW" altLang="en-US" sz="2400" kern="0" dirty="0">
              <a:solidFill>
                <a:prstClr val="black"/>
              </a:solidFill>
              <a:latin typeface="Calibri" panose="020F0502020204030204"/>
            </a:endParaRPr>
          </a:p>
        </p:txBody>
      </p:sp>
      <p:sp>
        <p:nvSpPr>
          <p:cNvPr id="26" name="矩形: 圓角 25">
            <a:extLst>
              <a:ext uri="{FF2B5EF4-FFF2-40B4-BE49-F238E27FC236}">
                <a16:creationId xmlns:a16="http://schemas.microsoft.com/office/drawing/2014/main" id="{48678D8F-B69E-575C-E713-76A9EE52ABE4}"/>
              </a:ext>
            </a:extLst>
          </p:cNvPr>
          <p:cNvSpPr/>
          <p:nvPr/>
        </p:nvSpPr>
        <p:spPr>
          <a:xfrm>
            <a:off x="2584556" y="852525"/>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a:solidFill>
                  <a:prstClr val="black"/>
                </a:solidFill>
                <a:latin typeface="Calibri" panose="020F0502020204030204"/>
              </a:rPr>
              <a:t>act 1</a:t>
            </a:r>
            <a:endParaRPr lang="zh-TW" altLang="en-US" sz="2400" kern="0" dirty="0">
              <a:solidFill>
                <a:prstClr val="black"/>
              </a:solidFill>
              <a:latin typeface="Calibri" panose="020F0502020204030204"/>
            </a:endParaRPr>
          </a:p>
        </p:txBody>
      </p:sp>
      <p:sp>
        <p:nvSpPr>
          <p:cNvPr id="27" name="矩形: 圓角 26">
            <a:extLst>
              <a:ext uri="{FF2B5EF4-FFF2-40B4-BE49-F238E27FC236}">
                <a16:creationId xmlns:a16="http://schemas.microsoft.com/office/drawing/2014/main" id="{AA084856-8817-A5B1-B117-B0EA1634AE5B}"/>
              </a:ext>
            </a:extLst>
          </p:cNvPr>
          <p:cNvSpPr/>
          <p:nvPr/>
        </p:nvSpPr>
        <p:spPr>
          <a:xfrm>
            <a:off x="5606654" y="852525"/>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100</a:t>
            </a:r>
            <a:endParaRPr lang="zh-TW" altLang="en-US" sz="2400" kern="0" dirty="0">
              <a:solidFill>
                <a:prstClr val="black"/>
              </a:solidFill>
              <a:latin typeface="Calibri" panose="020F0502020204030204"/>
            </a:endParaRPr>
          </a:p>
        </p:txBody>
      </p:sp>
      <p:sp>
        <p:nvSpPr>
          <p:cNvPr id="28" name="矩形: 圓角 27">
            <a:extLst>
              <a:ext uri="{FF2B5EF4-FFF2-40B4-BE49-F238E27FC236}">
                <a16:creationId xmlns:a16="http://schemas.microsoft.com/office/drawing/2014/main" id="{EE78EA50-A732-1931-F2E5-3539210F3857}"/>
              </a:ext>
            </a:extLst>
          </p:cNvPr>
          <p:cNvSpPr/>
          <p:nvPr/>
        </p:nvSpPr>
        <p:spPr>
          <a:xfrm>
            <a:off x="7214028" y="852525"/>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100</a:t>
            </a:r>
            <a:endParaRPr lang="zh-TW" altLang="en-US" sz="2400" kern="0" dirty="0">
              <a:solidFill>
                <a:prstClr val="black"/>
              </a:solidFill>
              <a:latin typeface="Calibri" panose="020F0502020204030204"/>
            </a:endParaRPr>
          </a:p>
        </p:txBody>
      </p:sp>
      <p:sp>
        <p:nvSpPr>
          <p:cNvPr id="29" name="文字方塊 28">
            <a:extLst>
              <a:ext uri="{FF2B5EF4-FFF2-40B4-BE49-F238E27FC236}">
                <a16:creationId xmlns:a16="http://schemas.microsoft.com/office/drawing/2014/main" id="{0B57EBCA-79ED-F68B-4C2C-66C2B67248C2}"/>
              </a:ext>
            </a:extLst>
          </p:cNvPr>
          <p:cNvSpPr txBox="1"/>
          <p:nvPr/>
        </p:nvSpPr>
        <p:spPr>
          <a:xfrm>
            <a:off x="4460157" y="689305"/>
            <a:ext cx="799481" cy="523220"/>
          </a:xfrm>
          <a:prstGeom prst="rect">
            <a:avLst/>
          </a:prstGeom>
          <a:noFill/>
        </p:spPr>
        <p:txBody>
          <a:bodyPr wrap="square" rtlCol="0">
            <a:spAutoFit/>
          </a:bodyPr>
          <a:lstStyle/>
          <a:p>
            <a:r>
              <a:rPr lang="en-US" altLang="zh-TW" sz="2800" dirty="0"/>
              <a:t>……</a:t>
            </a:r>
            <a:endParaRPr lang="zh-TW" altLang="en-US" sz="2800" dirty="0"/>
          </a:p>
        </p:txBody>
      </p:sp>
      <p:sp>
        <p:nvSpPr>
          <p:cNvPr id="30" name="文字方塊 29">
            <a:extLst>
              <a:ext uri="{FF2B5EF4-FFF2-40B4-BE49-F238E27FC236}">
                <a16:creationId xmlns:a16="http://schemas.microsoft.com/office/drawing/2014/main" id="{CCC07383-5154-A494-1515-8284C688D494}"/>
              </a:ext>
            </a:extLst>
          </p:cNvPr>
          <p:cNvSpPr txBox="1"/>
          <p:nvPr/>
        </p:nvSpPr>
        <p:spPr>
          <a:xfrm>
            <a:off x="6008782" y="2766046"/>
            <a:ext cx="799481" cy="523220"/>
          </a:xfrm>
          <a:prstGeom prst="rect">
            <a:avLst/>
          </a:prstGeom>
          <a:noFill/>
        </p:spPr>
        <p:txBody>
          <a:bodyPr wrap="square" rtlCol="0">
            <a:spAutoFit/>
          </a:bodyPr>
          <a:lstStyle/>
          <a:p>
            <a:r>
              <a:rPr lang="en-US" altLang="zh-TW" sz="2800" dirty="0"/>
              <a:t>……</a:t>
            </a:r>
            <a:endParaRPr lang="zh-TW" altLang="en-US" sz="2800" dirty="0"/>
          </a:p>
        </p:txBody>
      </p:sp>
      <p:sp>
        <p:nvSpPr>
          <p:cNvPr id="31" name="矩形: 圓角 30">
            <a:extLst>
              <a:ext uri="{FF2B5EF4-FFF2-40B4-BE49-F238E27FC236}">
                <a16:creationId xmlns:a16="http://schemas.microsoft.com/office/drawing/2014/main" id="{36747B6D-1A97-FCA2-033A-984E57025F15}"/>
              </a:ext>
            </a:extLst>
          </p:cNvPr>
          <p:cNvSpPr/>
          <p:nvPr/>
        </p:nvSpPr>
        <p:spPr>
          <a:xfrm>
            <a:off x="957334" y="5248486"/>
            <a:ext cx="3046324" cy="360000"/>
          </a:xfrm>
          <a:prstGeom prst="round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FE70E12D-E801-A902-9B97-D2E1CD00DD7A}"/>
              </a:ext>
            </a:extLst>
          </p:cNvPr>
          <p:cNvSpPr/>
          <p:nvPr/>
        </p:nvSpPr>
        <p:spPr>
          <a:xfrm>
            <a:off x="4171032" y="5245484"/>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201</a:t>
            </a:r>
            <a:endParaRPr lang="zh-TW" altLang="en-US" sz="2400" kern="0" dirty="0">
              <a:solidFill>
                <a:prstClr val="black"/>
              </a:solidFill>
              <a:latin typeface="Calibri" panose="020F0502020204030204"/>
            </a:endParaRPr>
          </a:p>
        </p:txBody>
      </p:sp>
      <p:sp>
        <p:nvSpPr>
          <p:cNvPr id="33" name="矩形: 圓角 32">
            <a:extLst>
              <a:ext uri="{FF2B5EF4-FFF2-40B4-BE49-F238E27FC236}">
                <a16:creationId xmlns:a16="http://schemas.microsoft.com/office/drawing/2014/main" id="{25C54B06-6C69-1C5D-810F-BDC2B4E93E5B}"/>
              </a:ext>
            </a:extLst>
          </p:cNvPr>
          <p:cNvSpPr/>
          <p:nvPr/>
        </p:nvSpPr>
        <p:spPr>
          <a:xfrm>
            <a:off x="5778406" y="5245484"/>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201</a:t>
            </a:r>
            <a:endParaRPr lang="zh-TW" altLang="en-US" sz="2400" kern="0" dirty="0">
              <a:solidFill>
                <a:prstClr val="black"/>
              </a:solidFill>
              <a:latin typeface="Calibri" panose="020F0502020204030204"/>
            </a:endParaRPr>
          </a:p>
        </p:txBody>
      </p:sp>
      <p:sp>
        <p:nvSpPr>
          <p:cNvPr id="34" name="矩形: 圓角 33">
            <a:extLst>
              <a:ext uri="{FF2B5EF4-FFF2-40B4-BE49-F238E27FC236}">
                <a16:creationId xmlns:a16="http://schemas.microsoft.com/office/drawing/2014/main" id="{09D557B2-485C-055C-C575-BFB35FBB0F73}"/>
              </a:ext>
            </a:extLst>
          </p:cNvPr>
          <p:cNvSpPr/>
          <p:nvPr/>
        </p:nvSpPr>
        <p:spPr>
          <a:xfrm>
            <a:off x="8800504" y="5245484"/>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300</a:t>
            </a:r>
            <a:endParaRPr lang="zh-TW" altLang="en-US" sz="2400" kern="0" dirty="0">
              <a:solidFill>
                <a:prstClr val="black"/>
              </a:solidFill>
              <a:latin typeface="Calibri" panose="020F0502020204030204"/>
            </a:endParaRPr>
          </a:p>
        </p:txBody>
      </p:sp>
      <p:sp>
        <p:nvSpPr>
          <p:cNvPr id="35" name="矩形: 圓角 34">
            <a:extLst>
              <a:ext uri="{FF2B5EF4-FFF2-40B4-BE49-F238E27FC236}">
                <a16:creationId xmlns:a16="http://schemas.microsoft.com/office/drawing/2014/main" id="{0DCD16CC-1419-1776-A500-5789A740F284}"/>
              </a:ext>
            </a:extLst>
          </p:cNvPr>
          <p:cNvSpPr/>
          <p:nvPr/>
        </p:nvSpPr>
        <p:spPr>
          <a:xfrm>
            <a:off x="10407878" y="5245484"/>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300</a:t>
            </a:r>
            <a:endParaRPr lang="zh-TW" altLang="en-US" sz="2400" kern="0" dirty="0">
              <a:solidFill>
                <a:prstClr val="black"/>
              </a:solidFill>
              <a:latin typeface="Calibri" panose="020F0502020204030204"/>
            </a:endParaRPr>
          </a:p>
        </p:txBody>
      </p:sp>
      <p:sp>
        <p:nvSpPr>
          <p:cNvPr id="36" name="文字方塊 35">
            <a:extLst>
              <a:ext uri="{FF2B5EF4-FFF2-40B4-BE49-F238E27FC236}">
                <a16:creationId xmlns:a16="http://schemas.microsoft.com/office/drawing/2014/main" id="{A63E7B77-DBED-8A46-22BF-C1FB913B65F2}"/>
              </a:ext>
            </a:extLst>
          </p:cNvPr>
          <p:cNvSpPr txBox="1"/>
          <p:nvPr/>
        </p:nvSpPr>
        <p:spPr>
          <a:xfrm>
            <a:off x="7616156" y="5082264"/>
            <a:ext cx="799481" cy="523220"/>
          </a:xfrm>
          <a:prstGeom prst="rect">
            <a:avLst/>
          </a:prstGeom>
          <a:noFill/>
        </p:spPr>
        <p:txBody>
          <a:bodyPr wrap="square" rtlCol="0">
            <a:spAutoFit/>
          </a:bodyPr>
          <a:lstStyle/>
          <a:p>
            <a:r>
              <a:rPr lang="en-US" altLang="zh-TW" sz="2800" dirty="0"/>
              <a:t>……</a:t>
            </a:r>
            <a:endParaRPr lang="zh-TW" altLang="en-US" sz="2800" dirty="0"/>
          </a:p>
        </p:txBody>
      </p:sp>
      <p:sp>
        <p:nvSpPr>
          <p:cNvPr id="38" name="文字方塊 37">
            <a:extLst>
              <a:ext uri="{FF2B5EF4-FFF2-40B4-BE49-F238E27FC236}">
                <a16:creationId xmlns:a16="http://schemas.microsoft.com/office/drawing/2014/main" id="{DD0BDBEB-B668-51A1-18F0-AD98F3CB8E7F}"/>
              </a:ext>
            </a:extLst>
          </p:cNvPr>
          <p:cNvSpPr txBox="1"/>
          <p:nvPr/>
        </p:nvSpPr>
        <p:spPr>
          <a:xfrm>
            <a:off x="8652180" y="346696"/>
            <a:ext cx="7007086" cy="369332"/>
          </a:xfrm>
          <a:prstGeom prst="rect">
            <a:avLst/>
          </a:prstGeom>
          <a:noFill/>
        </p:spPr>
        <p:txBody>
          <a:bodyPr wrap="square">
            <a:spAutoFit/>
          </a:bodyPr>
          <a:lstStyle/>
          <a:p>
            <a:r>
              <a:rPr lang="zh-TW" altLang="en-US" dirty="0"/>
              <a:t>https://arxiv.org/abs/2308.15022</a:t>
            </a:r>
          </a:p>
        </p:txBody>
      </p:sp>
      <p:cxnSp>
        <p:nvCxnSpPr>
          <p:cNvPr id="39" name="直線單箭頭接點 38">
            <a:extLst>
              <a:ext uri="{FF2B5EF4-FFF2-40B4-BE49-F238E27FC236}">
                <a16:creationId xmlns:a16="http://schemas.microsoft.com/office/drawing/2014/main" id="{4FEBDB30-395B-5BEB-A41C-7482B80A879D}"/>
              </a:ext>
            </a:extLst>
          </p:cNvPr>
          <p:cNvCxnSpPr>
            <a:cxnSpLocks/>
          </p:cNvCxnSpPr>
          <p:nvPr/>
        </p:nvCxnSpPr>
        <p:spPr>
          <a:xfrm>
            <a:off x="2499733" y="4216844"/>
            <a:ext cx="0" cy="80827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右大括弧 39">
            <a:extLst>
              <a:ext uri="{FF2B5EF4-FFF2-40B4-BE49-F238E27FC236}">
                <a16:creationId xmlns:a16="http://schemas.microsoft.com/office/drawing/2014/main" id="{DCA17713-21B4-53A1-B9C6-291A74D02CD7}"/>
              </a:ext>
            </a:extLst>
          </p:cNvPr>
          <p:cNvSpPr/>
          <p:nvPr/>
        </p:nvSpPr>
        <p:spPr>
          <a:xfrm rot="5400000">
            <a:off x="5358848" y="-760887"/>
            <a:ext cx="499985" cy="9263319"/>
          </a:xfrm>
          <a:prstGeom prst="rightBrace">
            <a:avLst>
              <a:gd name="adj1" fmla="val 34460"/>
              <a:gd name="adj2" fmla="val 83621"/>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1AD48801-007D-4120-B9D8-A0BC75A978F1}"/>
              </a:ext>
            </a:extLst>
          </p:cNvPr>
          <p:cNvSpPr txBox="1"/>
          <p:nvPr/>
        </p:nvSpPr>
        <p:spPr>
          <a:xfrm>
            <a:off x="2563658" y="5179527"/>
            <a:ext cx="1439999"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history</a:t>
            </a:r>
            <a:r>
              <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9B3CD582-83C1-E6FB-C7D0-A5E715040228}"/>
              </a:ext>
            </a:extLst>
          </p:cNvPr>
          <p:cNvSpPr/>
          <p:nvPr/>
        </p:nvSpPr>
        <p:spPr>
          <a:xfrm>
            <a:off x="1205810" y="5270290"/>
            <a:ext cx="1290727" cy="30916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history</a:t>
            </a:r>
            <a:r>
              <a:rPr kumimoji="0" lang="zh-TW" altLang="en-US"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8B197D57-8CDD-C90E-DF76-5AF72726E180}"/>
              </a:ext>
            </a:extLst>
          </p:cNvPr>
          <p:cNvSpPr txBox="1"/>
          <p:nvPr/>
        </p:nvSpPr>
        <p:spPr>
          <a:xfrm>
            <a:off x="2590204" y="5962684"/>
            <a:ext cx="62103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遙遠的記憶就逐漸隨風而逝</a:t>
            </a:r>
          </a:p>
        </p:txBody>
      </p:sp>
      <p:cxnSp>
        <p:nvCxnSpPr>
          <p:cNvPr id="3" name="直線單箭頭接點 2">
            <a:extLst>
              <a:ext uri="{FF2B5EF4-FFF2-40B4-BE49-F238E27FC236}">
                <a16:creationId xmlns:a16="http://schemas.microsoft.com/office/drawing/2014/main" id="{DDA9AF6B-2A99-BC52-F6E9-65742C837184}"/>
              </a:ext>
            </a:extLst>
          </p:cNvPr>
          <p:cNvCxnSpPr>
            <a:cxnSpLocks/>
          </p:cNvCxnSpPr>
          <p:nvPr/>
        </p:nvCxnSpPr>
        <p:spPr>
          <a:xfrm flipH="1" flipV="1">
            <a:off x="1985443" y="5704194"/>
            <a:ext cx="406825" cy="432172"/>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45229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2" grpId="0" animBg="1"/>
      <p:bldP spid="23" grpId="0" animBg="1"/>
      <p:bldP spid="24" grpId="0" animBg="1"/>
      <p:bldP spid="30" grpId="0"/>
      <p:bldP spid="31" grpId="0" animBg="1"/>
      <p:bldP spid="32" grpId="0" animBg="1"/>
      <p:bldP spid="33" grpId="0" animBg="1"/>
      <p:bldP spid="34" grpId="0" animBg="1"/>
      <p:bldP spid="35" grpId="0" animBg="1"/>
      <p:bldP spid="36" grpId="0"/>
      <p:bldP spid="40" grpId="0" animBg="1"/>
      <p:bldP spid="42" grpId="0"/>
      <p:bldP spid="43" grpId="0" animBg="1"/>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BBF45-6BAD-EF5E-4995-07B3A2DC799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壓縮內容</a:t>
            </a:r>
            <a:endParaRPr lang="zh-TW" altLang="en-US" dirty="0"/>
          </a:p>
        </p:txBody>
      </p:sp>
      <p:pic>
        <p:nvPicPr>
          <p:cNvPr id="4" name="Google Shape;186;p24">
            <a:extLst>
              <a:ext uri="{FF2B5EF4-FFF2-40B4-BE49-F238E27FC236}">
                <a16:creationId xmlns:a16="http://schemas.microsoft.com/office/drawing/2014/main" id="{26018DFA-B026-1C81-86C4-AB75F5B167FD}"/>
              </a:ext>
            </a:extLst>
          </p:cNvPr>
          <p:cNvPicPr preferRelativeResize="0"/>
          <p:nvPr/>
        </p:nvPicPr>
        <p:blipFill>
          <a:blip r:embed="rId2">
            <a:alphaModFix/>
          </a:blip>
          <a:stretch>
            <a:fillRect/>
          </a:stretch>
        </p:blipFill>
        <p:spPr>
          <a:xfrm>
            <a:off x="247429" y="2370803"/>
            <a:ext cx="960836" cy="993121"/>
          </a:xfrm>
          <a:prstGeom prst="rect">
            <a:avLst/>
          </a:prstGeom>
          <a:noFill/>
          <a:ln>
            <a:noFill/>
          </a:ln>
        </p:spPr>
      </p:pic>
      <p:sp>
        <p:nvSpPr>
          <p:cNvPr id="5" name="文字方塊 4">
            <a:extLst>
              <a:ext uri="{FF2B5EF4-FFF2-40B4-BE49-F238E27FC236}">
                <a16:creationId xmlns:a16="http://schemas.microsoft.com/office/drawing/2014/main" id="{F5BE1225-005C-3CBD-5B7C-37D7A316A701}"/>
              </a:ext>
            </a:extLst>
          </p:cNvPr>
          <p:cNvSpPr txBox="1"/>
          <p:nvPr/>
        </p:nvSpPr>
        <p:spPr>
          <a:xfrm>
            <a:off x="1201744" y="2696821"/>
            <a:ext cx="2119085"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移動滑鼠到 </a:t>
            </a:r>
            <a:r>
              <a:rPr lang="en-US" altLang="zh-TW" dirty="0">
                <a:latin typeface="微軟正黑體" panose="020B0604030504040204" pitchFamily="34" charset="-120"/>
                <a:ea typeface="微軟正黑體" panose="020B0604030504040204" pitchFamily="34" charset="-120"/>
              </a:rPr>
              <a:t>[34, 78]</a:t>
            </a:r>
            <a:endParaRPr lang="zh-TW" altLang="en-US" dirty="0">
              <a:latin typeface="微軟正黑體" panose="020B0604030504040204" pitchFamily="34" charset="-120"/>
              <a:ea typeface="微軟正黑體" panose="020B0604030504040204" pitchFamily="34" charset="-120"/>
            </a:endParaRPr>
          </a:p>
        </p:txBody>
      </p:sp>
      <p:pic>
        <p:nvPicPr>
          <p:cNvPr id="6" name="Google Shape;186;p24">
            <a:extLst>
              <a:ext uri="{FF2B5EF4-FFF2-40B4-BE49-F238E27FC236}">
                <a16:creationId xmlns:a16="http://schemas.microsoft.com/office/drawing/2014/main" id="{CC5D99EE-8850-F6F0-779B-59E6CE75F72B}"/>
              </a:ext>
            </a:extLst>
          </p:cNvPr>
          <p:cNvPicPr preferRelativeResize="0"/>
          <p:nvPr/>
        </p:nvPicPr>
        <p:blipFill>
          <a:blip r:embed="rId2">
            <a:alphaModFix/>
          </a:blip>
          <a:stretch>
            <a:fillRect/>
          </a:stretch>
        </p:blipFill>
        <p:spPr>
          <a:xfrm>
            <a:off x="3428951" y="2384926"/>
            <a:ext cx="960836" cy="993121"/>
          </a:xfrm>
          <a:prstGeom prst="rect">
            <a:avLst/>
          </a:prstGeom>
          <a:noFill/>
          <a:ln>
            <a:noFill/>
          </a:ln>
        </p:spPr>
      </p:pic>
      <p:sp>
        <p:nvSpPr>
          <p:cNvPr id="7" name="文字方塊 6">
            <a:extLst>
              <a:ext uri="{FF2B5EF4-FFF2-40B4-BE49-F238E27FC236}">
                <a16:creationId xmlns:a16="http://schemas.microsoft.com/office/drawing/2014/main" id="{061B50D9-429C-8AC3-3085-B365FE2BE1E4}"/>
              </a:ext>
            </a:extLst>
          </p:cNvPr>
          <p:cNvSpPr txBox="1"/>
          <p:nvPr/>
        </p:nvSpPr>
        <p:spPr>
          <a:xfrm>
            <a:off x="4389787" y="2696821"/>
            <a:ext cx="139626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點滑鼠右鍵</a:t>
            </a:r>
          </a:p>
        </p:txBody>
      </p:sp>
      <p:pic>
        <p:nvPicPr>
          <p:cNvPr id="8" name="Google Shape;186;p24">
            <a:extLst>
              <a:ext uri="{FF2B5EF4-FFF2-40B4-BE49-F238E27FC236}">
                <a16:creationId xmlns:a16="http://schemas.microsoft.com/office/drawing/2014/main" id="{BC1C587D-CFC4-C068-00C9-D81A56A44AC3}"/>
              </a:ext>
            </a:extLst>
          </p:cNvPr>
          <p:cNvPicPr preferRelativeResize="0"/>
          <p:nvPr/>
        </p:nvPicPr>
        <p:blipFill>
          <a:blip r:embed="rId2">
            <a:alphaModFix/>
            <a:duotone>
              <a:prstClr val="black"/>
              <a:schemeClr val="accent6">
                <a:tint val="45000"/>
                <a:satMod val="400000"/>
              </a:schemeClr>
            </a:duotone>
          </a:blip>
          <a:stretch>
            <a:fillRect/>
          </a:stretch>
        </p:blipFill>
        <p:spPr>
          <a:xfrm>
            <a:off x="5786050" y="2365165"/>
            <a:ext cx="960836" cy="993121"/>
          </a:xfrm>
          <a:prstGeom prst="rect">
            <a:avLst/>
          </a:prstGeom>
          <a:noFill/>
          <a:ln>
            <a:noFill/>
          </a:ln>
        </p:spPr>
      </p:pic>
      <p:sp>
        <p:nvSpPr>
          <p:cNvPr id="9" name="文字方塊 8">
            <a:extLst>
              <a:ext uri="{FF2B5EF4-FFF2-40B4-BE49-F238E27FC236}">
                <a16:creationId xmlns:a16="http://schemas.microsoft.com/office/drawing/2014/main" id="{B087BDAC-31F2-9790-6003-94578AC91273}"/>
              </a:ext>
            </a:extLst>
          </p:cNvPr>
          <p:cNvSpPr txBox="1"/>
          <p:nvPr/>
        </p:nvSpPr>
        <p:spPr>
          <a:xfrm>
            <a:off x="6849957" y="2715747"/>
            <a:ext cx="2450997"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移動滑鼠到 </a:t>
            </a:r>
            <a:r>
              <a:rPr lang="en-US" altLang="zh-TW" dirty="0">
                <a:latin typeface="微軟正黑體" panose="020B0604030504040204" pitchFamily="34" charset="-120"/>
                <a:ea typeface="微軟正黑體" panose="020B0604030504040204" pitchFamily="34" charset="-120"/>
              </a:rPr>
              <a:t>[550, 65]</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D8A58E1D-8C85-9974-D66C-0C021DD28E01}"/>
              </a:ext>
            </a:extLst>
          </p:cNvPr>
          <p:cNvSpPr txBox="1"/>
          <p:nvPr/>
        </p:nvSpPr>
        <p:spPr>
          <a:xfrm>
            <a:off x="8346640" y="2715747"/>
            <a:ext cx="721351"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4F514F17-C296-B2FC-5B34-B93AD1F6E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66" y="3866342"/>
            <a:ext cx="1041288" cy="104128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a:extLst>
              <a:ext uri="{FF2B5EF4-FFF2-40B4-BE49-F238E27FC236}">
                <a16:creationId xmlns:a16="http://schemas.microsoft.com/office/drawing/2014/main" id="{CA3410DE-73C0-87AC-C831-B4186ABFCE05}"/>
              </a:ext>
            </a:extLst>
          </p:cNvPr>
          <p:cNvCxnSpPr>
            <a:cxnSpLocks/>
          </p:cNvCxnSpPr>
          <p:nvPr/>
        </p:nvCxnSpPr>
        <p:spPr>
          <a:xfrm>
            <a:off x="5832010" y="5018305"/>
            <a:ext cx="0" cy="3384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右大括弧 12">
            <a:extLst>
              <a:ext uri="{FF2B5EF4-FFF2-40B4-BE49-F238E27FC236}">
                <a16:creationId xmlns:a16="http://schemas.microsoft.com/office/drawing/2014/main" id="{B22297D3-B06F-6440-3CC2-C201E30A6764}"/>
              </a:ext>
            </a:extLst>
          </p:cNvPr>
          <p:cNvSpPr/>
          <p:nvPr/>
        </p:nvSpPr>
        <p:spPr>
          <a:xfrm rot="5400000">
            <a:off x="5731181" y="-2418823"/>
            <a:ext cx="499985" cy="11848046"/>
          </a:xfrm>
          <a:prstGeom prst="rightBrace">
            <a:avLst>
              <a:gd name="adj1" fmla="val 34460"/>
              <a:gd name="adj2" fmla="val 5138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3D63EAF-E421-EDCF-0C9A-3353CB8D30AF}"/>
              </a:ext>
            </a:extLst>
          </p:cNvPr>
          <p:cNvSpPr txBox="1"/>
          <p:nvPr/>
        </p:nvSpPr>
        <p:spPr>
          <a:xfrm>
            <a:off x="2067601" y="5471063"/>
            <a:ext cx="7620000"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A</a:t>
            </a:r>
            <a:r>
              <a:rPr lang="zh-TW" altLang="en-US" sz="2800" dirty="0">
                <a:latin typeface="微軟正黑體" panose="020B0604030504040204" pitchFamily="34" charset="-120"/>
                <a:ea typeface="微軟正黑體" panose="020B0604030504040204" pitchFamily="34" charset="-120"/>
              </a:rPr>
              <a:t> 餐廳訂位成功，</a:t>
            </a:r>
            <a:r>
              <a:rPr lang="en-US" altLang="zh-TW" sz="2800" dirty="0">
                <a:latin typeface="微軟正黑體" panose="020B0604030504040204" pitchFamily="34" charset="-120"/>
                <a:ea typeface="微軟正黑體" panose="020B0604030504040204" pitchFamily="34" charset="-120"/>
              </a:rPr>
              <a:t>9/19 </a:t>
            </a:r>
            <a:r>
              <a:rPr lang="zh-TW" altLang="en-US" sz="2800" dirty="0">
                <a:latin typeface="微軟正黑體" panose="020B0604030504040204" pitchFamily="34" charset="-120"/>
                <a:ea typeface="微軟正黑體" panose="020B0604030504040204" pitchFamily="34" charset="-120"/>
              </a:rPr>
              <a:t>下午 </a:t>
            </a:r>
            <a:r>
              <a:rPr lang="en-US" altLang="zh-TW" sz="2800" dirty="0">
                <a:latin typeface="微軟正黑體" panose="020B0604030504040204" pitchFamily="34" charset="-120"/>
                <a:ea typeface="微軟正黑體" panose="020B0604030504040204" pitchFamily="34" charset="-120"/>
              </a:rPr>
              <a:t>6:00</a:t>
            </a:r>
            <a:r>
              <a:rPr lang="zh-TW" altLang="en-US" sz="2800" dirty="0">
                <a:latin typeface="微軟正黑體" panose="020B0604030504040204" pitchFamily="34" charset="-120"/>
                <a:ea typeface="微軟正黑體" panose="020B0604030504040204" pitchFamily="34" charset="-120"/>
              </a:rPr>
              <a:t>，十人</a:t>
            </a:r>
          </a:p>
        </p:txBody>
      </p:sp>
      <p:sp>
        <p:nvSpPr>
          <p:cNvPr id="16" name="文字方塊 15">
            <a:extLst>
              <a:ext uri="{FF2B5EF4-FFF2-40B4-BE49-F238E27FC236}">
                <a16:creationId xmlns:a16="http://schemas.microsoft.com/office/drawing/2014/main" id="{F9D09BC1-FDA9-4071-6E5A-88A0724D380F}"/>
              </a:ext>
            </a:extLst>
          </p:cNvPr>
          <p:cNvSpPr txBox="1"/>
          <p:nvPr/>
        </p:nvSpPr>
        <p:spPr>
          <a:xfrm>
            <a:off x="6531046" y="4189282"/>
            <a:ext cx="18288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摘要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壓縮</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86CFABED-C5EE-E94D-F4FB-337AFE4D0D10}"/>
              </a:ext>
            </a:extLst>
          </p:cNvPr>
          <p:cNvSpPr txBox="1"/>
          <p:nvPr/>
        </p:nvSpPr>
        <p:spPr>
          <a:xfrm>
            <a:off x="5301890" y="6096050"/>
            <a:ext cx="681085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訂位成功後，</a:t>
            </a:r>
            <a:r>
              <a:rPr lang="en-US" altLang="zh-TW" sz="2400" dirty="0">
                <a:latin typeface="微軟正黑體" panose="020B0604030504040204" pitchFamily="34" charset="-120"/>
                <a:ea typeface="微軟正黑體" panose="020B0604030504040204" pitchFamily="34" charset="-120"/>
              </a:rPr>
              <a:t>Context </a:t>
            </a:r>
            <a:r>
              <a:rPr lang="zh-TW" altLang="en-US" sz="2400" dirty="0">
                <a:latin typeface="微軟正黑體" panose="020B0604030504040204" pitchFamily="34" charset="-120"/>
                <a:ea typeface="微軟正黑體" panose="020B0604030504040204" pitchFamily="34" charset="-120"/>
              </a:rPr>
              <a:t>不需要訂位的詳細過程</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3" name="Google Shape;186;p24">
            <a:extLst>
              <a:ext uri="{FF2B5EF4-FFF2-40B4-BE49-F238E27FC236}">
                <a16:creationId xmlns:a16="http://schemas.microsoft.com/office/drawing/2014/main" id="{00BF6F11-E8DB-3F03-0AE1-0B20BB041BD0}"/>
              </a:ext>
            </a:extLst>
          </p:cNvPr>
          <p:cNvPicPr preferRelativeResize="0"/>
          <p:nvPr/>
        </p:nvPicPr>
        <p:blipFill>
          <a:blip r:embed="rId2">
            <a:alphaModFix/>
            <a:duotone>
              <a:prstClr val="black"/>
              <a:schemeClr val="accent6">
                <a:tint val="45000"/>
                <a:satMod val="400000"/>
              </a:schemeClr>
            </a:duotone>
          </a:blip>
          <a:stretch>
            <a:fillRect/>
          </a:stretch>
        </p:blipFill>
        <p:spPr>
          <a:xfrm>
            <a:off x="9161889" y="2384925"/>
            <a:ext cx="960836" cy="993121"/>
          </a:xfrm>
          <a:prstGeom prst="rect">
            <a:avLst/>
          </a:prstGeom>
          <a:noFill/>
          <a:ln>
            <a:noFill/>
          </a:ln>
        </p:spPr>
      </p:pic>
      <p:sp>
        <p:nvSpPr>
          <p:cNvPr id="14" name="文字方塊 13">
            <a:extLst>
              <a:ext uri="{FF2B5EF4-FFF2-40B4-BE49-F238E27FC236}">
                <a16:creationId xmlns:a16="http://schemas.microsoft.com/office/drawing/2014/main" id="{C1A3A2C3-09F1-663E-CFBB-387369DEF84F}"/>
              </a:ext>
            </a:extLst>
          </p:cNvPr>
          <p:cNvSpPr txBox="1"/>
          <p:nvPr/>
        </p:nvSpPr>
        <p:spPr>
          <a:xfrm>
            <a:off x="10122725" y="2678208"/>
            <a:ext cx="139626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點滑鼠右鍵</a:t>
            </a:r>
          </a:p>
        </p:txBody>
      </p:sp>
      <p:sp>
        <p:nvSpPr>
          <p:cNvPr id="19" name="文字方塊 18">
            <a:extLst>
              <a:ext uri="{FF2B5EF4-FFF2-40B4-BE49-F238E27FC236}">
                <a16:creationId xmlns:a16="http://schemas.microsoft.com/office/drawing/2014/main" id="{5A065A2B-BD6E-A273-CB92-E8F5723A0AD7}"/>
              </a:ext>
            </a:extLst>
          </p:cNvPr>
          <p:cNvSpPr txBox="1"/>
          <p:nvPr/>
        </p:nvSpPr>
        <p:spPr>
          <a:xfrm>
            <a:off x="6706972" y="2049986"/>
            <a:ext cx="2194815"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彈出廣告訊息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4B10F715-6C71-B55F-B24D-10466A516FD1}"/>
              </a:ext>
            </a:extLst>
          </p:cNvPr>
          <p:cNvSpPr txBox="1"/>
          <p:nvPr/>
        </p:nvSpPr>
        <p:spPr>
          <a:xfrm>
            <a:off x="10382827" y="2234652"/>
            <a:ext cx="1100404"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按下 </a:t>
            </a:r>
            <a:r>
              <a:rPr lang="en-US" altLang="zh-TW" dirty="0">
                <a:latin typeface="微軟正黑體" panose="020B0604030504040204" pitchFamily="34" charset="-120"/>
                <a:ea typeface="微軟正黑體" panose="020B0604030504040204" pitchFamily="34" charset="-120"/>
              </a:rPr>
              <a:t>x)</a:t>
            </a:r>
            <a:endParaRPr lang="zh-TW" altLang="en-US"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E8BB09AF-13FD-DA67-DB2B-8FE11EE4E7ED}"/>
              </a:ext>
            </a:extLst>
          </p:cNvPr>
          <p:cNvSpPr txBox="1"/>
          <p:nvPr/>
        </p:nvSpPr>
        <p:spPr>
          <a:xfrm>
            <a:off x="11439277" y="2581379"/>
            <a:ext cx="1405148" cy="461665"/>
          </a:xfrm>
          <a:prstGeom prst="rect">
            <a:avLst/>
          </a:prstGeom>
          <a:noFill/>
        </p:spPr>
        <p:txBody>
          <a:bodyPr wrap="square" rtlCol="0">
            <a:spAutoFit/>
          </a:bodyPr>
          <a:lstStyle/>
          <a:p>
            <a:r>
              <a:rPr lang="en-US" altLang="zh-TW" sz="2400" b="1" dirty="0"/>
              <a:t>……</a:t>
            </a:r>
            <a:endParaRPr lang="zh-TW" altLang="en-US" sz="2400" b="1" dirty="0"/>
          </a:p>
        </p:txBody>
      </p:sp>
      <p:sp>
        <p:nvSpPr>
          <p:cNvPr id="22" name="文字方塊 21">
            <a:extLst>
              <a:ext uri="{FF2B5EF4-FFF2-40B4-BE49-F238E27FC236}">
                <a16:creationId xmlns:a16="http://schemas.microsoft.com/office/drawing/2014/main" id="{A192DBA2-CD74-76AC-932D-6E71B86C976B}"/>
              </a:ext>
            </a:extLst>
          </p:cNvPr>
          <p:cNvSpPr txBox="1"/>
          <p:nvPr/>
        </p:nvSpPr>
        <p:spPr>
          <a:xfrm>
            <a:off x="4332635" y="574805"/>
            <a:ext cx="7428926" cy="369332"/>
          </a:xfrm>
          <a:prstGeom prst="rect">
            <a:avLst/>
          </a:prstGeom>
          <a:noFill/>
        </p:spPr>
        <p:txBody>
          <a:bodyPr wrap="square">
            <a:spAutoFit/>
          </a:bodyPr>
          <a:lstStyle/>
          <a:p>
            <a:r>
              <a:rPr lang="zh-TW" altLang="en-US" dirty="0"/>
              <a:t>https://alignment.anthropic.com/2025/summarization-for-monitoring/</a:t>
            </a:r>
          </a:p>
        </p:txBody>
      </p:sp>
      <p:sp>
        <p:nvSpPr>
          <p:cNvPr id="23" name="文字方塊 22">
            <a:extLst>
              <a:ext uri="{FF2B5EF4-FFF2-40B4-BE49-F238E27FC236}">
                <a16:creationId xmlns:a16="http://schemas.microsoft.com/office/drawing/2014/main" id="{0585EA55-D364-BF2F-9E2C-281F7DE60498}"/>
              </a:ext>
            </a:extLst>
          </p:cNvPr>
          <p:cNvSpPr txBox="1"/>
          <p:nvPr/>
        </p:nvSpPr>
        <p:spPr>
          <a:xfrm>
            <a:off x="247429" y="1467479"/>
            <a:ext cx="866659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Computer Use </a:t>
            </a:r>
            <a:r>
              <a:rPr lang="zh-TW" altLang="en-US" sz="2400" dirty="0">
                <a:latin typeface="微軟正黑體" panose="020B0604030504040204" pitchFamily="34" charset="-120"/>
                <a:ea typeface="微軟正黑體" panose="020B0604030504040204" pitchFamily="34" charset="-120"/>
              </a:rPr>
              <a:t>會在 </a:t>
            </a:r>
            <a:r>
              <a:rPr lang="en-US" altLang="zh-TW" sz="2400" dirty="0">
                <a:latin typeface="微軟正黑體" panose="020B0604030504040204" pitchFamily="34" charset="-120"/>
                <a:ea typeface="微軟正黑體" panose="020B0604030504040204" pitchFamily="34" charset="-120"/>
              </a:rPr>
              <a:t>Context </a:t>
            </a:r>
            <a:r>
              <a:rPr lang="zh-TW" altLang="en-US" sz="2400" dirty="0">
                <a:latin typeface="微軟正黑體" panose="020B0604030504040204" pitchFamily="34" charset="-120"/>
                <a:ea typeface="微軟正黑體" panose="020B0604030504040204" pitchFamily="34" charset="-120"/>
              </a:rPr>
              <a:t>中產生瑣碎的內容</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89211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animBg="1"/>
      <p:bldP spid="15" grpId="0"/>
      <p:bldP spid="16" grpId="0"/>
      <p:bldP spid="17" grpId="0"/>
      <p:bldP spid="14"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96E8A-2077-7603-BA89-418F2AD4DB5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2F3FE54-CCB8-CA9A-B382-2490931D28D2}"/>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0C4BFB62-883A-BBBD-8DEE-FE471E885BB1}"/>
              </a:ext>
            </a:extLst>
          </p:cNvPr>
          <p:cNvSpPr txBox="1"/>
          <p:nvPr/>
        </p:nvSpPr>
        <p:spPr>
          <a:xfrm>
            <a:off x="285612" y="2532627"/>
            <a:ext cx="6093500" cy="369332"/>
          </a:xfrm>
          <a:prstGeom prst="rect">
            <a:avLst/>
          </a:prstGeom>
          <a:noFill/>
        </p:spPr>
        <p:txBody>
          <a:bodyPr wrap="square">
            <a:spAutoFit/>
          </a:bodyPr>
          <a:lstStyle/>
          <a:p>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https://arxiv.org/abs/2205.11916</a:t>
            </a:r>
            <a:endParaRPr lang="zh-TW" altLang="en-US" dirty="0"/>
          </a:p>
        </p:txBody>
      </p:sp>
      <p:pic>
        <p:nvPicPr>
          <p:cNvPr id="5" name="圖片 4">
            <a:extLst>
              <a:ext uri="{FF2B5EF4-FFF2-40B4-BE49-F238E27FC236}">
                <a16:creationId xmlns:a16="http://schemas.microsoft.com/office/drawing/2014/main" id="{F3B87495-9C0E-443F-7AFA-68FE6421BDF1}"/>
              </a:ext>
            </a:extLst>
          </p:cNvPr>
          <p:cNvPicPr>
            <a:picLocks noChangeAspect="1"/>
          </p:cNvPicPr>
          <p:nvPr/>
        </p:nvPicPr>
        <p:blipFill>
          <a:blip r:embed="rId3"/>
          <a:stretch>
            <a:fillRect/>
          </a:stretch>
        </p:blipFill>
        <p:spPr>
          <a:xfrm>
            <a:off x="285612" y="112939"/>
            <a:ext cx="7059010" cy="2419688"/>
          </a:xfrm>
          <a:prstGeom prst="rect">
            <a:avLst/>
          </a:prstGeom>
        </p:spPr>
      </p:pic>
      <p:pic>
        <p:nvPicPr>
          <p:cNvPr id="6" name="Picture 2">
            <a:extLst>
              <a:ext uri="{FF2B5EF4-FFF2-40B4-BE49-F238E27FC236}">
                <a16:creationId xmlns:a16="http://schemas.microsoft.com/office/drawing/2014/main" id="{8CAA652F-7686-5F3E-551C-89D95F670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907" y="135058"/>
            <a:ext cx="12192000" cy="570547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3FE066E-7762-2F24-1191-CD219CFF952A}"/>
              </a:ext>
            </a:extLst>
          </p:cNvPr>
          <p:cNvSpPr txBox="1"/>
          <p:nvPr/>
        </p:nvSpPr>
        <p:spPr>
          <a:xfrm>
            <a:off x="2058253" y="4366964"/>
            <a:ext cx="1904148" cy="646331"/>
          </a:xfrm>
          <a:prstGeom prst="rect">
            <a:avLst/>
          </a:prstGeom>
          <a:noFill/>
        </p:spPr>
        <p:txBody>
          <a:bodyPr wrap="square">
            <a:spAutoFit/>
          </a:bodyPr>
          <a:lstStyle/>
          <a:p>
            <a:r>
              <a:rPr lang="zh-TW" altLang="en-US" dirty="0"/>
              <a:t>https://arxiv.org/abs/2211.01910</a:t>
            </a:r>
          </a:p>
        </p:txBody>
      </p:sp>
      <p:grpSp>
        <p:nvGrpSpPr>
          <p:cNvPr id="8" name="群組 7">
            <a:extLst>
              <a:ext uri="{FF2B5EF4-FFF2-40B4-BE49-F238E27FC236}">
                <a16:creationId xmlns:a16="http://schemas.microsoft.com/office/drawing/2014/main" id="{710E3B13-B515-A41F-63CE-F413558E83D7}"/>
              </a:ext>
            </a:extLst>
          </p:cNvPr>
          <p:cNvGrpSpPr/>
          <p:nvPr/>
        </p:nvGrpSpPr>
        <p:grpSpPr>
          <a:xfrm>
            <a:off x="419100" y="2217173"/>
            <a:ext cx="11196601" cy="4216401"/>
            <a:chOff x="838200" y="2254250"/>
            <a:chExt cx="11196601" cy="4216401"/>
          </a:xfrm>
        </p:grpSpPr>
        <p:pic>
          <p:nvPicPr>
            <p:cNvPr id="9" name="圖片 8">
              <a:extLst>
                <a:ext uri="{FF2B5EF4-FFF2-40B4-BE49-F238E27FC236}">
                  <a16:creationId xmlns:a16="http://schemas.microsoft.com/office/drawing/2014/main" id="{BF1321F7-7315-50CA-A041-AD7E9CAE3C5E}"/>
                </a:ext>
              </a:extLst>
            </p:cNvPr>
            <p:cNvPicPr>
              <a:picLocks noChangeAspect="1"/>
            </p:cNvPicPr>
            <p:nvPr/>
          </p:nvPicPr>
          <p:blipFill>
            <a:blip r:embed="rId5"/>
            <a:stretch>
              <a:fillRect/>
            </a:stretch>
          </p:blipFill>
          <p:spPr>
            <a:xfrm>
              <a:off x="838200" y="2254250"/>
              <a:ext cx="11196601" cy="4216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文字方塊 9">
              <a:extLst>
                <a:ext uri="{FF2B5EF4-FFF2-40B4-BE49-F238E27FC236}">
                  <a16:creationId xmlns:a16="http://schemas.microsoft.com/office/drawing/2014/main" id="{A2487FED-0B68-B77C-EA21-966F363F6568}"/>
                </a:ext>
              </a:extLst>
            </p:cNvPr>
            <p:cNvSpPr txBox="1"/>
            <p:nvPr/>
          </p:nvSpPr>
          <p:spPr>
            <a:xfrm>
              <a:off x="919127" y="6073384"/>
              <a:ext cx="3462374" cy="369332"/>
            </a:xfrm>
            <a:prstGeom prst="rect">
              <a:avLst/>
            </a:prstGeom>
            <a:noFill/>
          </p:spPr>
          <p:txBody>
            <a:bodyPr wrap="square">
              <a:spAutoFit/>
            </a:bodyPr>
            <a:lstStyle/>
            <a:p>
              <a:r>
                <a:rPr lang="zh-TW" altLang="en-US" dirty="0"/>
                <a:t>https://arxiv.org/abs/2309.03409</a:t>
              </a:r>
            </a:p>
          </p:txBody>
        </p:sp>
      </p:grpSp>
      <p:grpSp>
        <p:nvGrpSpPr>
          <p:cNvPr id="14" name="群組 13">
            <a:extLst>
              <a:ext uri="{FF2B5EF4-FFF2-40B4-BE49-F238E27FC236}">
                <a16:creationId xmlns:a16="http://schemas.microsoft.com/office/drawing/2014/main" id="{2817FB2B-DED2-461A-6CC3-0193F219AC1F}"/>
              </a:ext>
            </a:extLst>
          </p:cNvPr>
          <p:cNvGrpSpPr/>
          <p:nvPr/>
        </p:nvGrpSpPr>
        <p:grpSpPr>
          <a:xfrm>
            <a:off x="2361351" y="1805731"/>
            <a:ext cx="9802080" cy="5027733"/>
            <a:chOff x="2287703" y="1690688"/>
            <a:chExt cx="9802080" cy="5027733"/>
          </a:xfrm>
        </p:grpSpPr>
        <p:pic>
          <p:nvPicPr>
            <p:cNvPr id="12" name="圖片 11">
              <a:extLst>
                <a:ext uri="{FF2B5EF4-FFF2-40B4-BE49-F238E27FC236}">
                  <a16:creationId xmlns:a16="http://schemas.microsoft.com/office/drawing/2014/main" id="{D806640E-AA46-DF9C-B2FE-A3D8A477C3E9}"/>
                </a:ext>
              </a:extLst>
            </p:cNvPr>
            <p:cNvPicPr>
              <a:picLocks noChangeAspect="1"/>
            </p:cNvPicPr>
            <p:nvPr/>
          </p:nvPicPr>
          <p:blipFill>
            <a:blip r:embed="rId6"/>
            <a:stretch>
              <a:fillRect/>
            </a:stretch>
          </p:blipFill>
          <p:spPr>
            <a:xfrm>
              <a:off x="2287703" y="1690688"/>
              <a:ext cx="9802080" cy="5027733"/>
            </a:xfrm>
            <a:prstGeom prst="rect">
              <a:avLst/>
            </a:prstGeom>
          </p:spPr>
        </p:pic>
        <p:sp>
          <p:nvSpPr>
            <p:cNvPr id="13" name="文字方塊 12">
              <a:extLst>
                <a:ext uri="{FF2B5EF4-FFF2-40B4-BE49-F238E27FC236}">
                  <a16:creationId xmlns:a16="http://schemas.microsoft.com/office/drawing/2014/main" id="{456D757D-A9AD-D4FA-5332-908197D19762}"/>
                </a:ext>
              </a:extLst>
            </p:cNvPr>
            <p:cNvSpPr txBox="1"/>
            <p:nvPr/>
          </p:nvSpPr>
          <p:spPr>
            <a:xfrm>
              <a:off x="9400009" y="5889371"/>
              <a:ext cx="2372891" cy="646331"/>
            </a:xfrm>
            <a:prstGeom prst="rect">
              <a:avLst/>
            </a:prstGeom>
            <a:noFill/>
          </p:spPr>
          <p:txBody>
            <a:bodyPr wrap="square">
              <a:spAutoFit/>
            </a:bodyPr>
            <a:lstStyle/>
            <a:p>
              <a:r>
                <a:rPr lang="zh-TW" altLang="en-US" dirty="0"/>
                <a:t>https://arxiv.org/abs/2307.11760</a:t>
              </a:r>
            </a:p>
          </p:txBody>
        </p:sp>
      </p:grpSp>
      <p:grpSp>
        <p:nvGrpSpPr>
          <p:cNvPr id="21" name="群組 20">
            <a:extLst>
              <a:ext uri="{FF2B5EF4-FFF2-40B4-BE49-F238E27FC236}">
                <a16:creationId xmlns:a16="http://schemas.microsoft.com/office/drawing/2014/main" id="{04555826-54C8-8922-439E-7FDC63A379AB}"/>
              </a:ext>
            </a:extLst>
          </p:cNvPr>
          <p:cNvGrpSpPr/>
          <p:nvPr/>
        </p:nvGrpSpPr>
        <p:grpSpPr>
          <a:xfrm>
            <a:off x="218536" y="2961021"/>
            <a:ext cx="11944895" cy="2448332"/>
            <a:chOff x="218536" y="2961021"/>
            <a:chExt cx="11944895" cy="2448332"/>
          </a:xfrm>
        </p:grpSpPr>
        <p:pic>
          <p:nvPicPr>
            <p:cNvPr id="18" name="圖片 17">
              <a:extLst>
                <a:ext uri="{FF2B5EF4-FFF2-40B4-BE49-F238E27FC236}">
                  <a16:creationId xmlns:a16="http://schemas.microsoft.com/office/drawing/2014/main" id="{53419989-654A-CDEA-3608-7E48850E0684}"/>
                </a:ext>
              </a:extLst>
            </p:cNvPr>
            <p:cNvPicPr>
              <a:picLocks noChangeAspect="1"/>
            </p:cNvPicPr>
            <p:nvPr/>
          </p:nvPicPr>
          <p:blipFill>
            <a:blip r:embed="rId7"/>
            <a:stretch>
              <a:fillRect/>
            </a:stretch>
          </p:blipFill>
          <p:spPr>
            <a:xfrm>
              <a:off x="218536" y="2961021"/>
              <a:ext cx="11944895" cy="2448332"/>
            </a:xfrm>
            <a:prstGeom prst="rect">
              <a:avLst/>
            </a:prstGeom>
          </p:spPr>
        </p:pic>
        <p:sp>
          <p:nvSpPr>
            <p:cNvPr id="20" name="文字方塊 19">
              <a:extLst>
                <a:ext uri="{FF2B5EF4-FFF2-40B4-BE49-F238E27FC236}">
                  <a16:creationId xmlns:a16="http://schemas.microsoft.com/office/drawing/2014/main" id="{C0451515-6E77-D018-1216-86CEE0FDA2C2}"/>
                </a:ext>
              </a:extLst>
            </p:cNvPr>
            <p:cNvSpPr txBox="1"/>
            <p:nvPr/>
          </p:nvSpPr>
          <p:spPr>
            <a:xfrm>
              <a:off x="8803443" y="3014148"/>
              <a:ext cx="3359988" cy="369332"/>
            </a:xfrm>
            <a:prstGeom prst="rect">
              <a:avLst/>
            </a:prstGeom>
            <a:noFill/>
          </p:spPr>
          <p:txBody>
            <a:bodyPr wrap="square">
              <a:spAutoFit/>
            </a:bodyPr>
            <a:lstStyle/>
            <a:p>
              <a:r>
                <a:rPr lang="zh-TW" altLang="en-US" dirty="0"/>
                <a:t>https://arxiv.org/abs/2312.16171</a:t>
              </a:r>
            </a:p>
          </p:txBody>
        </p:sp>
      </p:grpSp>
    </p:spTree>
    <p:extLst>
      <p:ext uri="{BB962C8B-B14F-4D97-AF65-F5344CB8AC3E}">
        <p14:creationId xmlns:p14="http://schemas.microsoft.com/office/powerpoint/2010/main" val="41229968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C9CC4-E40D-BE1A-B51E-F0C98B7C54D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D65175F-A900-CDBF-51BC-487577DCA43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壓縮內容</a:t>
            </a:r>
          </a:p>
        </p:txBody>
      </p:sp>
      <p:sp>
        <p:nvSpPr>
          <p:cNvPr id="6" name="矩形: 圓角 5">
            <a:extLst>
              <a:ext uri="{FF2B5EF4-FFF2-40B4-BE49-F238E27FC236}">
                <a16:creationId xmlns:a16="http://schemas.microsoft.com/office/drawing/2014/main" id="{5BE7A4F8-91F7-8CAA-499C-EF268923ADB5}"/>
              </a:ext>
            </a:extLst>
          </p:cNvPr>
          <p:cNvSpPr/>
          <p:nvPr/>
        </p:nvSpPr>
        <p:spPr>
          <a:xfrm>
            <a:off x="3179019" y="2026807"/>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 </a:t>
            </a:r>
            <a:r>
              <a:rPr lang="en-US" altLang="zh-TW" sz="2400" kern="0" dirty="0">
                <a:solidFill>
                  <a:prstClr val="black"/>
                </a:solidFill>
                <a:latin typeface="Calibri" panose="020F0502020204030204"/>
                <a:ea typeface="新細明體" panose="02020500000000000000" pitchFamily="18" charset="-120"/>
              </a:rPr>
              <a:t>100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8328545D-BC42-ED5A-CFC9-5BC1F57B9B5D}"/>
              </a:ext>
            </a:extLst>
          </p:cNvPr>
          <p:cNvSpPr/>
          <p:nvPr/>
        </p:nvSpPr>
        <p:spPr>
          <a:xfrm>
            <a:off x="8032957" y="2026807"/>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101</a:t>
            </a:r>
            <a:endParaRPr lang="zh-TW" altLang="en-US" sz="2400" kern="0" dirty="0">
              <a:solidFill>
                <a:prstClr val="black"/>
              </a:solidFill>
              <a:latin typeface="Calibri" panose="020F0502020204030204"/>
            </a:endParaRPr>
          </a:p>
        </p:txBody>
      </p:sp>
      <p:sp>
        <p:nvSpPr>
          <p:cNvPr id="10" name="文字方塊 9">
            <a:extLst>
              <a:ext uri="{FF2B5EF4-FFF2-40B4-BE49-F238E27FC236}">
                <a16:creationId xmlns:a16="http://schemas.microsoft.com/office/drawing/2014/main" id="{6F4CA851-6FFE-CE39-B1E7-B07F4BD43818}"/>
              </a:ext>
            </a:extLst>
          </p:cNvPr>
          <p:cNvSpPr txBox="1"/>
          <p:nvPr/>
        </p:nvSpPr>
        <p:spPr>
          <a:xfrm>
            <a:off x="282325" y="1910848"/>
            <a:ext cx="1418850"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rPr>
              <a:t>……</a:t>
            </a:r>
            <a:endParaRPr lang="zh-TW" altLang="en-US" sz="2800" dirty="0">
              <a:solidFill>
                <a:prstClr val="black"/>
              </a:solidFill>
              <a:latin typeface="Calibri" panose="020F0502020204030204"/>
            </a:endParaRPr>
          </a:p>
        </p:txBody>
      </p:sp>
      <p:pic>
        <p:nvPicPr>
          <p:cNvPr id="11" name="Picture 2">
            <a:extLst>
              <a:ext uri="{FF2B5EF4-FFF2-40B4-BE49-F238E27FC236}">
                <a16:creationId xmlns:a16="http://schemas.microsoft.com/office/drawing/2014/main" id="{E6B3A2F8-8929-EE0C-FB16-8930306BB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2800" y="1597207"/>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單箭頭接點 12">
            <a:extLst>
              <a:ext uri="{FF2B5EF4-FFF2-40B4-BE49-F238E27FC236}">
                <a16:creationId xmlns:a16="http://schemas.microsoft.com/office/drawing/2014/main" id="{9B254BC9-6276-430C-903A-1EE305CAC20E}"/>
              </a:ext>
            </a:extLst>
          </p:cNvPr>
          <p:cNvCxnSpPr>
            <a:cxnSpLocks/>
          </p:cNvCxnSpPr>
          <p:nvPr/>
        </p:nvCxnSpPr>
        <p:spPr>
          <a:xfrm>
            <a:off x="9589072" y="2239099"/>
            <a:ext cx="737613" cy="0"/>
          </a:xfrm>
          <a:prstGeom prst="straightConnector1">
            <a:avLst/>
          </a:prstGeom>
          <a:noFill/>
          <a:ln w="57150" cap="flat" cmpd="sng" algn="ctr">
            <a:solidFill>
              <a:sysClr val="windowText" lastClr="000000"/>
            </a:solidFill>
            <a:prstDash val="solid"/>
            <a:miter lim="800000"/>
            <a:tailEnd type="triangle"/>
          </a:ln>
          <a:effectLst/>
        </p:spPr>
      </p:cxnSp>
      <p:pic>
        <p:nvPicPr>
          <p:cNvPr id="15" name="Picture 2">
            <a:extLst>
              <a:ext uri="{FF2B5EF4-FFF2-40B4-BE49-F238E27FC236}">
                <a16:creationId xmlns:a16="http://schemas.microsoft.com/office/drawing/2014/main" id="{140E6D37-2A9E-6B1B-DB1E-D31C874AE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307" y="1591237"/>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51B740CC-3E5B-7C98-14A6-7A4843F11790}"/>
              </a:ext>
            </a:extLst>
          </p:cNvPr>
          <p:cNvSpPr/>
          <p:nvPr/>
        </p:nvSpPr>
        <p:spPr>
          <a:xfrm>
            <a:off x="4796998" y="2026807"/>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kern="0" dirty="0">
                <a:solidFill>
                  <a:prstClr val="black"/>
                </a:solidFill>
                <a:latin typeface="Calibri" panose="020F0502020204030204"/>
                <a:ea typeface="新細明體" panose="02020500000000000000" pitchFamily="18" charset="-120"/>
              </a:rPr>
              <a:t>101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C7620477-5C86-44F4-3882-ED0E99D3293A}"/>
              </a:ext>
            </a:extLst>
          </p:cNvPr>
          <p:cNvSpPr/>
          <p:nvPr/>
        </p:nvSpPr>
        <p:spPr>
          <a:xfrm>
            <a:off x="6414977" y="2026807"/>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 </a:t>
            </a:r>
            <a:r>
              <a:rPr lang="en-US" altLang="zh-TW" sz="2400" kern="0" dirty="0">
                <a:solidFill>
                  <a:prstClr val="black"/>
                </a:solidFill>
                <a:latin typeface="Calibri" panose="020F0502020204030204"/>
                <a:ea typeface="新細明體" panose="02020500000000000000" pitchFamily="18" charset="-120"/>
              </a:rPr>
              <a:t>101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EEC4D2F9-35A9-8D4B-71ED-9E85FAC4198E}"/>
              </a:ext>
            </a:extLst>
          </p:cNvPr>
          <p:cNvSpPr/>
          <p:nvPr/>
        </p:nvSpPr>
        <p:spPr>
          <a:xfrm>
            <a:off x="1561039" y="2026807"/>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obs</a:t>
            </a: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kern="0" dirty="0">
                <a:solidFill>
                  <a:prstClr val="black"/>
                </a:solidFill>
                <a:latin typeface="Calibri" panose="020F0502020204030204"/>
                <a:ea typeface="新細明體" panose="02020500000000000000" pitchFamily="18" charset="-120"/>
              </a:rPr>
              <a:t>100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1" name="Picture 2">
            <a:extLst>
              <a:ext uri="{FF2B5EF4-FFF2-40B4-BE49-F238E27FC236}">
                <a16:creationId xmlns:a16="http://schemas.microsoft.com/office/drawing/2014/main" id="{63D27792-79C4-7E95-2512-9A3F82175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105" y="320274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F6BB3DD-8728-EAFB-1AF9-A9D121E53D97}"/>
              </a:ext>
            </a:extLst>
          </p:cNvPr>
          <p:cNvSpPr/>
          <p:nvPr/>
        </p:nvSpPr>
        <p:spPr>
          <a:xfrm>
            <a:off x="3240705" y="5260458"/>
            <a:ext cx="1440000" cy="360000"/>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history 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C749B31E-4BAC-3636-E287-8A3A2A065653}"/>
              </a:ext>
            </a:extLst>
          </p:cNvPr>
          <p:cNvSpPr/>
          <p:nvPr/>
        </p:nvSpPr>
        <p:spPr>
          <a:xfrm>
            <a:off x="8062828" y="5260458"/>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101</a:t>
            </a:r>
            <a:endParaRPr lang="zh-TW" altLang="en-US" sz="2400" kern="0" dirty="0">
              <a:solidFill>
                <a:prstClr val="black"/>
              </a:solidFill>
              <a:latin typeface="Calibri" panose="020F0502020204030204"/>
            </a:endParaRPr>
          </a:p>
        </p:txBody>
      </p:sp>
      <p:pic>
        <p:nvPicPr>
          <p:cNvPr id="24" name="Picture 2">
            <a:extLst>
              <a:ext uri="{FF2B5EF4-FFF2-40B4-BE49-F238E27FC236}">
                <a16:creationId xmlns:a16="http://schemas.microsoft.com/office/drawing/2014/main" id="{80C06B58-19FA-6BBB-CB7E-98354722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671" y="4830858"/>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線單箭頭接點 24">
            <a:extLst>
              <a:ext uri="{FF2B5EF4-FFF2-40B4-BE49-F238E27FC236}">
                <a16:creationId xmlns:a16="http://schemas.microsoft.com/office/drawing/2014/main" id="{D726F407-E91D-193F-31A0-8D4197A1C7CE}"/>
              </a:ext>
            </a:extLst>
          </p:cNvPr>
          <p:cNvCxnSpPr>
            <a:cxnSpLocks/>
          </p:cNvCxnSpPr>
          <p:nvPr/>
        </p:nvCxnSpPr>
        <p:spPr>
          <a:xfrm>
            <a:off x="9618943" y="5472750"/>
            <a:ext cx="737613" cy="0"/>
          </a:xfrm>
          <a:prstGeom prst="straightConnector1">
            <a:avLst/>
          </a:prstGeom>
          <a:noFill/>
          <a:ln w="57150" cap="flat" cmpd="sng" algn="ctr">
            <a:solidFill>
              <a:sysClr val="windowText" lastClr="000000"/>
            </a:solidFill>
            <a:prstDash val="solid"/>
            <a:miter lim="800000"/>
            <a:tailEnd type="triangle"/>
          </a:ln>
          <a:effectLst/>
        </p:spPr>
      </p:cxnSp>
      <p:sp>
        <p:nvSpPr>
          <p:cNvPr id="27" name="矩形: 圓角 26">
            <a:extLst>
              <a:ext uri="{FF2B5EF4-FFF2-40B4-BE49-F238E27FC236}">
                <a16:creationId xmlns:a16="http://schemas.microsoft.com/office/drawing/2014/main" id="{C62375E8-61D7-012B-A452-18FE328D0BF0}"/>
              </a:ext>
            </a:extLst>
          </p:cNvPr>
          <p:cNvSpPr/>
          <p:nvPr/>
        </p:nvSpPr>
        <p:spPr>
          <a:xfrm>
            <a:off x="4848079" y="5260458"/>
            <a:ext cx="1440000" cy="36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err="1">
                <a:solidFill>
                  <a:prstClr val="black"/>
                </a:solidFill>
                <a:latin typeface="Calibri" panose="020F0502020204030204"/>
              </a:rPr>
              <a:t>obs</a:t>
            </a:r>
            <a:r>
              <a:rPr lang="en-US" altLang="zh-TW" sz="2400" kern="0" dirty="0">
                <a:solidFill>
                  <a:prstClr val="black"/>
                </a:solidFill>
                <a:latin typeface="Calibri" panose="020F0502020204030204"/>
              </a:rPr>
              <a:t> 101</a:t>
            </a:r>
            <a:endParaRPr lang="zh-TW" altLang="en-US" sz="2400" kern="0" dirty="0">
              <a:solidFill>
                <a:prstClr val="black"/>
              </a:solidFill>
              <a:latin typeface="Calibri" panose="020F0502020204030204"/>
            </a:endParaRPr>
          </a:p>
        </p:txBody>
      </p:sp>
      <p:sp>
        <p:nvSpPr>
          <p:cNvPr id="28" name="矩形: 圓角 27">
            <a:extLst>
              <a:ext uri="{FF2B5EF4-FFF2-40B4-BE49-F238E27FC236}">
                <a16:creationId xmlns:a16="http://schemas.microsoft.com/office/drawing/2014/main" id="{E6254B19-8364-CEE7-B1CC-7C9E8B3CCF7C}"/>
              </a:ext>
            </a:extLst>
          </p:cNvPr>
          <p:cNvSpPr/>
          <p:nvPr/>
        </p:nvSpPr>
        <p:spPr>
          <a:xfrm>
            <a:off x="6455453" y="5260458"/>
            <a:ext cx="1440000" cy="36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lvl="0" algn="ctr">
              <a:defRPr/>
            </a:pPr>
            <a:r>
              <a:rPr lang="en-US" altLang="zh-TW" sz="2400" kern="0" dirty="0">
                <a:solidFill>
                  <a:prstClr val="black"/>
                </a:solidFill>
                <a:latin typeface="Calibri" panose="020F0502020204030204"/>
              </a:rPr>
              <a:t>act 101</a:t>
            </a:r>
            <a:endParaRPr lang="zh-TW" altLang="en-US" sz="2400" kern="0" dirty="0">
              <a:solidFill>
                <a:prstClr val="black"/>
              </a:solidFill>
              <a:latin typeface="Calibri" panose="020F0502020204030204"/>
            </a:endParaRPr>
          </a:p>
        </p:txBody>
      </p:sp>
      <p:sp>
        <p:nvSpPr>
          <p:cNvPr id="29" name="文字方塊 28">
            <a:extLst>
              <a:ext uri="{FF2B5EF4-FFF2-40B4-BE49-F238E27FC236}">
                <a16:creationId xmlns:a16="http://schemas.microsoft.com/office/drawing/2014/main" id="{22155AA8-BED5-7331-256D-9146C5005057}"/>
              </a:ext>
            </a:extLst>
          </p:cNvPr>
          <p:cNvSpPr txBox="1"/>
          <p:nvPr/>
        </p:nvSpPr>
        <p:spPr>
          <a:xfrm>
            <a:off x="4672931" y="3696593"/>
            <a:ext cx="18288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摘要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壓縮</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31" name="直線單箭頭接點 30">
            <a:extLst>
              <a:ext uri="{FF2B5EF4-FFF2-40B4-BE49-F238E27FC236}">
                <a16:creationId xmlns:a16="http://schemas.microsoft.com/office/drawing/2014/main" id="{2661B206-00E4-087C-7BB0-5050F8CBAD01}"/>
              </a:ext>
            </a:extLst>
          </p:cNvPr>
          <p:cNvCxnSpPr/>
          <p:nvPr/>
        </p:nvCxnSpPr>
        <p:spPr>
          <a:xfrm>
            <a:off x="3960706" y="4498056"/>
            <a:ext cx="0" cy="66080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右大括弧 31">
            <a:extLst>
              <a:ext uri="{FF2B5EF4-FFF2-40B4-BE49-F238E27FC236}">
                <a16:creationId xmlns:a16="http://schemas.microsoft.com/office/drawing/2014/main" id="{FAAC5F82-A488-1F7E-D84C-F45FE97BFB4C}"/>
              </a:ext>
            </a:extLst>
          </p:cNvPr>
          <p:cNvSpPr/>
          <p:nvPr/>
        </p:nvSpPr>
        <p:spPr>
          <a:xfrm rot="5400000">
            <a:off x="2323552" y="760591"/>
            <a:ext cx="499985" cy="4090949"/>
          </a:xfrm>
          <a:prstGeom prst="rightBrace">
            <a:avLst>
              <a:gd name="adj1" fmla="val 34460"/>
              <a:gd name="adj2" fmla="val 17005"/>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pic>
        <p:nvPicPr>
          <p:cNvPr id="1026" name="Picture 2">
            <a:extLst>
              <a:ext uri="{FF2B5EF4-FFF2-40B4-BE49-F238E27FC236}">
                <a16:creationId xmlns:a16="http://schemas.microsoft.com/office/drawing/2014/main" id="{69E62DC1-37D4-0A45-66DD-A7F243691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9058" y="41425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35E5E1D6-887C-88C9-1708-3507930266C2}"/>
              </a:ext>
            </a:extLst>
          </p:cNvPr>
          <p:cNvSpPr txBox="1"/>
          <p:nvPr/>
        </p:nvSpPr>
        <p:spPr>
          <a:xfrm>
            <a:off x="6879316" y="519777"/>
            <a:ext cx="3807023"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放入可以長期儲存的空間</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日後可用 </a:t>
            </a:r>
            <a:r>
              <a:rPr lang="en-US" altLang="zh-TW" sz="2400" dirty="0">
                <a:latin typeface="微軟正黑體" panose="020B0604030504040204" pitchFamily="34" charset="-120"/>
                <a:ea typeface="微軟正黑體" panose="020B0604030504040204" pitchFamily="34" charset="-120"/>
              </a:rPr>
              <a:t>RAG</a:t>
            </a:r>
            <a:r>
              <a:rPr lang="zh-TW" altLang="en-US" sz="2400" dirty="0">
                <a:latin typeface="微軟正黑體" panose="020B0604030504040204" pitchFamily="34" charset="-120"/>
                <a:ea typeface="微軟正黑體" panose="020B0604030504040204" pitchFamily="34" charset="-120"/>
              </a:rPr>
              <a:t> 讀取</a:t>
            </a:r>
          </a:p>
        </p:txBody>
      </p:sp>
      <p:sp>
        <p:nvSpPr>
          <p:cNvPr id="4" name="矩形: 圓角 3">
            <a:extLst>
              <a:ext uri="{FF2B5EF4-FFF2-40B4-BE49-F238E27FC236}">
                <a16:creationId xmlns:a16="http://schemas.microsoft.com/office/drawing/2014/main" id="{9B821AA7-B230-16BE-9F93-3D35AD039001}"/>
              </a:ext>
            </a:extLst>
          </p:cNvPr>
          <p:cNvSpPr/>
          <p:nvPr/>
        </p:nvSpPr>
        <p:spPr>
          <a:xfrm>
            <a:off x="528070" y="1872790"/>
            <a:ext cx="4168110" cy="645225"/>
          </a:xfrm>
          <a:prstGeom prst="roundRect">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0C524EF7-4C2C-CA99-AD40-B300CA6FB7C6}"/>
              </a:ext>
            </a:extLst>
          </p:cNvPr>
          <p:cNvCxnSpPr/>
          <p:nvPr/>
        </p:nvCxnSpPr>
        <p:spPr>
          <a:xfrm flipV="1">
            <a:off x="4652501" y="1275139"/>
            <a:ext cx="695739" cy="620460"/>
          </a:xfrm>
          <a:prstGeom prst="straightConnector1">
            <a:avLst/>
          </a:prstGeom>
          <a:ln w="57150">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8" name="右大括弧 7">
            <a:extLst>
              <a:ext uri="{FF2B5EF4-FFF2-40B4-BE49-F238E27FC236}">
                <a16:creationId xmlns:a16="http://schemas.microsoft.com/office/drawing/2014/main" id="{3DD929FD-4F75-37BB-DBBE-D88BCA1C7C69}"/>
              </a:ext>
            </a:extLst>
          </p:cNvPr>
          <p:cNvSpPr/>
          <p:nvPr/>
        </p:nvSpPr>
        <p:spPr>
          <a:xfrm rot="16200000" flipV="1">
            <a:off x="4799231" y="1460566"/>
            <a:ext cx="432435" cy="8974757"/>
          </a:xfrm>
          <a:prstGeom prst="rightBrace">
            <a:avLst>
              <a:gd name="adj1" fmla="val 34460"/>
              <a:gd name="adj2" fmla="val 61865"/>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369DE58E-FCF5-BC35-5E93-93F33879D403}"/>
              </a:ext>
            </a:extLst>
          </p:cNvPr>
          <p:cNvSpPr txBox="1"/>
          <p:nvPr/>
        </p:nvSpPr>
        <p:spPr>
          <a:xfrm>
            <a:off x="528070" y="6050059"/>
            <a:ext cx="9584833"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詳細內容請開啟，C:\Users\</a:t>
            </a:r>
            <a:r>
              <a:rPr lang="en-US" altLang="zh-TW" sz="2400" dirty="0">
                <a:latin typeface="微軟正黑體" panose="020B0604030504040204" pitchFamily="34" charset="-120"/>
                <a:ea typeface="微軟正黑體" panose="020B0604030504040204" pitchFamily="34" charset="-120"/>
              </a:rPr>
              <a:t>Document</a:t>
            </a:r>
            <a:r>
              <a:rPr lang="zh-TW" altLang="en-US" sz="2400" dirty="0">
                <a:latin typeface="微軟正黑體" panose="020B0604030504040204" pitchFamily="34" charset="-120"/>
                <a:ea typeface="微軟正黑體" panose="020B0604030504040204" pitchFamily="34" charset="-120"/>
              </a:rPr>
              <a:t>\那年夏天的美好回憶</a:t>
            </a:r>
            <a:r>
              <a:rPr lang="en-US" altLang="zh-TW" sz="2400" dirty="0">
                <a:latin typeface="微軟正黑體" panose="020B0604030504040204" pitchFamily="34" charset="-120"/>
                <a:ea typeface="微軟正黑體" panose="020B0604030504040204" pitchFamily="34" charset="-120"/>
              </a:rPr>
              <a:t>.txt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605257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DE18983-814E-8AA3-17A9-8F79D634B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63" y="258203"/>
            <a:ext cx="6259513" cy="558354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E9E8955-D9FE-B7CA-0616-5B0E8968CBEB}"/>
              </a:ext>
            </a:extLst>
          </p:cNvPr>
          <p:cNvSpPr>
            <a:spLocks noGrp="1"/>
          </p:cNvSpPr>
          <p:nvPr>
            <p:ph type="title"/>
          </p:nvPr>
        </p:nvSpPr>
        <p:spPr/>
        <p:txBody>
          <a:bodyPr/>
          <a:lstStyle/>
          <a:p>
            <a:r>
              <a:rPr lang="en-US" altLang="zh-TW" dirty="0"/>
              <a:t>Multi-Agent </a:t>
            </a:r>
            <a:endParaRPr lang="zh-TW" altLang="en-US" dirty="0"/>
          </a:p>
        </p:txBody>
      </p:sp>
      <p:pic>
        <p:nvPicPr>
          <p:cNvPr id="5" name="圖片 4">
            <a:extLst>
              <a:ext uri="{FF2B5EF4-FFF2-40B4-BE49-F238E27FC236}">
                <a16:creationId xmlns:a16="http://schemas.microsoft.com/office/drawing/2014/main" id="{E8A8EE21-3B26-D24B-A45E-14816BB80D8E}"/>
              </a:ext>
            </a:extLst>
          </p:cNvPr>
          <p:cNvPicPr>
            <a:picLocks noChangeAspect="1"/>
          </p:cNvPicPr>
          <p:nvPr/>
        </p:nvPicPr>
        <p:blipFill>
          <a:blip r:embed="rId3"/>
          <a:stretch>
            <a:fillRect/>
          </a:stretch>
        </p:blipFill>
        <p:spPr>
          <a:xfrm>
            <a:off x="757000" y="1437390"/>
            <a:ext cx="10793088" cy="4404355"/>
          </a:xfrm>
          <a:prstGeom prst="rect">
            <a:avLst/>
          </a:prstGeom>
        </p:spPr>
      </p:pic>
      <p:sp>
        <p:nvSpPr>
          <p:cNvPr id="7" name="文字方塊 6">
            <a:extLst>
              <a:ext uri="{FF2B5EF4-FFF2-40B4-BE49-F238E27FC236}">
                <a16:creationId xmlns:a16="http://schemas.microsoft.com/office/drawing/2014/main" id="{075C4B5F-28FA-A62E-403E-0CEFAC01BE08}"/>
              </a:ext>
            </a:extLst>
          </p:cNvPr>
          <p:cNvSpPr txBox="1"/>
          <p:nvPr/>
        </p:nvSpPr>
        <p:spPr>
          <a:xfrm>
            <a:off x="6679076" y="5948667"/>
            <a:ext cx="5067300" cy="646331"/>
          </a:xfrm>
          <a:prstGeom prst="rect">
            <a:avLst/>
          </a:prstGeom>
          <a:noFill/>
        </p:spPr>
        <p:txBody>
          <a:bodyPr wrap="square">
            <a:spAutoFit/>
          </a:bodyPr>
          <a:lstStyle/>
          <a:p>
            <a:pPr algn="r">
              <a:defRPr/>
            </a:pPr>
            <a:r>
              <a:rPr lang="en-US" altLang="zh-TW" dirty="0" err="1">
                <a:solidFill>
                  <a:prstClr val="black"/>
                </a:solidFill>
                <a:latin typeface="Calibri" panose="020F0502020204030204"/>
              </a:rPr>
              <a:t>ChatDev</a:t>
            </a:r>
            <a:r>
              <a:rPr lang="en-US" altLang="zh-TW" dirty="0">
                <a:solidFill>
                  <a:prstClr val="black"/>
                </a:solidFill>
                <a:latin typeface="Calibri" panose="020F0502020204030204"/>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4"/>
              </a:rPr>
              <a:t>https://github.com/OpenBMB/ChatDev</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algn="r">
              <a:defRPr/>
            </a:pPr>
            <a:r>
              <a:rPr lang="en-US" altLang="zh-TW" dirty="0" err="1">
                <a:solidFill>
                  <a:prstClr val="black"/>
                </a:solidFill>
                <a:latin typeface="Calibri" panose="020F0502020204030204"/>
              </a:rPr>
              <a:t>arXiv</a:t>
            </a:r>
            <a:r>
              <a:rPr lang="en-US" altLang="zh-TW" dirty="0">
                <a:solidFill>
                  <a:prstClr val="black"/>
                </a:solidFill>
                <a:latin typeface="Calibri" panose="020F0502020204030204"/>
              </a:rPr>
              <a:t>: </a:t>
            </a:r>
            <a:r>
              <a:rPr lang="en-US" altLang="zh-TW" dirty="0">
                <a:solidFill>
                  <a:prstClr val="black"/>
                </a:solidFill>
                <a:latin typeface="Calibri" panose="020F0502020204030204"/>
                <a:hlinkClick r:id="rId5"/>
              </a:rPr>
              <a:t>https://arxiv.org/abs/2307.07924</a:t>
            </a:r>
            <a:endParaRPr lang="en-US" altLang="zh-TW" dirty="0">
              <a:solidFill>
                <a:prstClr val="black"/>
              </a:solidFill>
              <a:latin typeface="Calibri" panose="020F0502020204030204"/>
            </a:endParaRPr>
          </a:p>
        </p:txBody>
      </p:sp>
    </p:spTree>
    <p:extLst>
      <p:ext uri="{BB962C8B-B14F-4D97-AF65-F5344CB8AC3E}">
        <p14:creationId xmlns:p14="http://schemas.microsoft.com/office/powerpoint/2010/main" val="3710331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F2CA3-60A4-B613-4F4D-14CC9DC48C54}"/>
            </a:ext>
          </a:extLst>
        </p:cNvPr>
        <p:cNvGrpSpPr/>
        <p:nvPr/>
      </p:nvGrpSpPr>
      <p:grpSpPr>
        <a:xfrm>
          <a:off x="0" y="0"/>
          <a:ext cx="0" cy="0"/>
          <a:chOff x="0" y="0"/>
          <a:chExt cx="0" cy="0"/>
        </a:xfrm>
      </p:grpSpPr>
      <p:sp>
        <p:nvSpPr>
          <p:cNvPr id="23" name="矩形: 圓角 22">
            <a:extLst>
              <a:ext uri="{FF2B5EF4-FFF2-40B4-BE49-F238E27FC236}">
                <a16:creationId xmlns:a16="http://schemas.microsoft.com/office/drawing/2014/main" id="{862F1A49-049C-8C33-106D-A0FB82EEB480}"/>
              </a:ext>
            </a:extLst>
          </p:cNvPr>
          <p:cNvSpPr/>
          <p:nvPr/>
        </p:nvSpPr>
        <p:spPr>
          <a:xfrm>
            <a:off x="4385151" y="4743197"/>
            <a:ext cx="2082169"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去訂旅館</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B0BCDD13-C28F-1612-6743-C385D8838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882" y="1600230"/>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A13A570C-94FA-FFF0-21BD-C5B8D78C5167}"/>
              </a:ext>
            </a:extLst>
          </p:cNvPr>
          <p:cNvSpPr/>
          <p:nvPr/>
        </p:nvSpPr>
        <p:spPr>
          <a:xfrm>
            <a:off x="289839" y="2606603"/>
            <a:ext cx="2033507" cy="506789"/>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組織出遊</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1EFD80A5-A99C-D4BE-F396-0C2DD52D88B1}"/>
              </a:ext>
            </a:extLst>
          </p:cNvPr>
          <p:cNvSpPr/>
          <p:nvPr/>
        </p:nvSpPr>
        <p:spPr>
          <a:xfrm>
            <a:off x="4409483" y="2606601"/>
            <a:ext cx="2033507"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去訂餐廳</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1480A594-205B-35DC-739A-E70FBB4C7C53}"/>
              </a:ext>
            </a:extLst>
          </p:cNvPr>
          <p:cNvSpPr/>
          <p:nvPr/>
        </p:nvSpPr>
        <p:spPr>
          <a:xfrm>
            <a:off x="2349661" y="2606601"/>
            <a:ext cx="2033507" cy="506789"/>
          </a:xfrm>
          <a:prstGeom prst="roundRect">
            <a:avLst/>
          </a:prstGeom>
          <a:solidFill>
            <a:schemeClr val="accent4">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規劃行程</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4E53B2E5-EC37-5686-4B98-5C9CA9B9B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789" y="1597373"/>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2CBAC585-E01D-780D-C3FA-315B642B7439}"/>
              </a:ext>
            </a:extLst>
          </p:cNvPr>
          <p:cNvSpPr/>
          <p:nvPr/>
        </p:nvSpPr>
        <p:spPr>
          <a:xfrm>
            <a:off x="6491652" y="2595241"/>
            <a:ext cx="4276564" cy="506789"/>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跟餐廳網頁一番互動 </a:t>
            </a:r>
            <a:r>
              <a:rPr lang="en-US" altLang="zh-TW" sz="2400" kern="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FCD62A92-4AD4-EA2E-97FB-75A9AB5E1E8C}"/>
              </a:ext>
            </a:extLst>
          </p:cNvPr>
          <p:cNvSpPr/>
          <p:nvPr/>
        </p:nvSpPr>
        <p:spPr>
          <a:xfrm>
            <a:off x="10816878" y="2595240"/>
            <a:ext cx="1152524"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訂好了</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2" name="Picture 2">
            <a:extLst>
              <a:ext uri="{FF2B5EF4-FFF2-40B4-BE49-F238E27FC236}">
                <a16:creationId xmlns:a16="http://schemas.microsoft.com/office/drawing/2014/main" id="{2B44A8B9-87DE-9F32-8891-48A8146EF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483" y="3893400"/>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圓角 25">
            <a:extLst>
              <a:ext uri="{FF2B5EF4-FFF2-40B4-BE49-F238E27FC236}">
                <a16:creationId xmlns:a16="http://schemas.microsoft.com/office/drawing/2014/main" id="{79D22197-8BA1-6FD2-CA6D-7F04AF45961B}"/>
              </a:ext>
            </a:extLst>
          </p:cNvPr>
          <p:cNvSpPr/>
          <p:nvPr/>
        </p:nvSpPr>
        <p:spPr>
          <a:xfrm>
            <a:off x="6520309" y="4743196"/>
            <a:ext cx="4276564" cy="506789"/>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跟旅館網頁一番互動 </a:t>
            </a:r>
            <a:r>
              <a:rPr lang="en-US" altLang="zh-TW" sz="2400" kern="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0BA8C35B-D0BB-1DFF-3AC6-F6E0437C2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60" y="3272642"/>
            <a:ext cx="942261" cy="94226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D234C806-5EEE-797D-B9FE-923625F18FF9}"/>
              </a:ext>
            </a:extLst>
          </p:cNvPr>
          <p:cNvSpPr txBox="1"/>
          <p:nvPr/>
        </p:nvSpPr>
        <p:spPr>
          <a:xfrm>
            <a:off x="150148" y="239034"/>
            <a:ext cx="1666696" cy="954107"/>
          </a:xfrm>
          <a:prstGeom prst="rect">
            <a:avLst/>
          </a:prstGeom>
          <a:noFill/>
        </p:spPr>
        <p:txBody>
          <a:bodyPr wrap="square" rtlCol="0">
            <a:spAutoFit/>
          </a:bodyPr>
          <a:lstStyle/>
          <a:p>
            <a:pPr algn="ctr"/>
            <a:r>
              <a:rPr lang="en-US" altLang="zh-TW" sz="2800" b="1" u="sng" dirty="0"/>
              <a:t>Single Agent </a:t>
            </a:r>
            <a:endParaRPr lang="zh-TW" altLang="en-US" sz="2800" b="1" u="sng" dirty="0"/>
          </a:p>
        </p:txBody>
      </p:sp>
      <p:pic>
        <p:nvPicPr>
          <p:cNvPr id="6" name="Picture 2">
            <a:extLst>
              <a:ext uri="{FF2B5EF4-FFF2-40B4-BE49-F238E27FC236}">
                <a16:creationId xmlns:a16="http://schemas.microsoft.com/office/drawing/2014/main" id="{008A0F8B-883E-31CD-B394-EEE636E69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696" y="1668371"/>
            <a:ext cx="899999" cy="9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FFE69FD-C30E-CFD2-5393-5C37F5708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878" y="1695240"/>
            <a:ext cx="899999" cy="9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D934ADA-8065-2F16-16D5-D7D8D2F85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309" y="3833069"/>
            <a:ext cx="899999" cy="9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DEBE33E9-D508-E523-00ED-72E541ADC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4265" y="3804525"/>
            <a:ext cx="988875" cy="98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774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10" grpId="0" animBg="1"/>
      <p:bldP spid="17" grpId="0" animBg="1"/>
      <p:bldP spid="20"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B96D582-1E9E-8B0D-78C7-B0BEB03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433" y="2531691"/>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3E1F6546-6302-89CE-B1CF-FF2BC288B27A}"/>
              </a:ext>
            </a:extLst>
          </p:cNvPr>
          <p:cNvSpPr/>
          <p:nvPr/>
        </p:nvSpPr>
        <p:spPr>
          <a:xfrm>
            <a:off x="194390" y="3538064"/>
            <a:ext cx="2033507" cy="506789"/>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組織出遊</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4C137F13-090A-A136-A52C-E22F7F298DF7}"/>
              </a:ext>
            </a:extLst>
          </p:cNvPr>
          <p:cNvSpPr/>
          <p:nvPr/>
        </p:nvSpPr>
        <p:spPr>
          <a:xfrm>
            <a:off x="4314034" y="3538062"/>
            <a:ext cx="2700138"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Agent1(</a:t>
            </a:r>
            <a:r>
              <a:rPr lang="zh-TW" altLang="en-US" sz="2400" kern="0" dirty="0">
                <a:solidFill>
                  <a:prstClr val="black"/>
                </a:solidFill>
                <a:latin typeface="微軟正黑體" panose="020B0604030504040204" pitchFamily="34" charset="-120"/>
                <a:ea typeface="微軟正黑體" panose="020B0604030504040204" pitchFamily="34" charset="-120"/>
              </a:rPr>
              <a:t>去訂餐廳</a:t>
            </a:r>
            <a:r>
              <a:rPr lang="en-US" altLang="zh-TW" sz="2400" kern="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34394C43-35F9-CB7B-06F8-6D848A0F452C}"/>
              </a:ext>
            </a:extLst>
          </p:cNvPr>
          <p:cNvSpPr/>
          <p:nvPr/>
        </p:nvSpPr>
        <p:spPr>
          <a:xfrm>
            <a:off x="2254212" y="3538062"/>
            <a:ext cx="2033507" cy="506789"/>
          </a:xfrm>
          <a:prstGeom prst="roundRect">
            <a:avLst/>
          </a:prstGeom>
          <a:solidFill>
            <a:schemeClr val="accent4">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規劃行程</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1A06D2E6-604F-A496-C126-F16E4E275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7340" y="2531691"/>
            <a:ext cx="899999"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B31363D4-1BED-6F3B-AA9A-56CDA929EB1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983415" y="288083"/>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圓角 15">
            <a:extLst>
              <a:ext uri="{FF2B5EF4-FFF2-40B4-BE49-F238E27FC236}">
                <a16:creationId xmlns:a16="http://schemas.microsoft.com/office/drawing/2014/main" id="{587B5820-536C-48B2-8FC0-42B056E61A99}"/>
              </a:ext>
            </a:extLst>
          </p:cNvPr>
          <p:cNvSpPr/>
          <p:nvPr/>
        </p:nvSpPr>
        <p:spPr>
          <a:xfrm>
            <a:off x="3310682" y="1293720"/>
            <a:ext cx="2033507" cy="506789"/>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去訂餐廳</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7" name="矩形: 圓角 16">
            <a:extLst>
              <a:ext uri="{FF2B5EF4-FFF2-40B4-BE49-F238E27FC236}">
                <a16:creationId xmlns:a16="http://schemas.microsoft.com/office/drawing/2014/main" id="{13A469BB-B0DE-5F58-454B-3E0B5618EE83}"/>
              </a:ext>
            </a:extLst>
          </p:cNvPr>
          <p:cNvSpPr/>
          <p:nvPr/>
        </p:nvSpPr>
        <p:spPr>
          <a:xfrm>
            <a:off x="5433415" y="1284215"/>
            <a:ext cx="4276564" cy="506789"/>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跟餐廳網頁一番互動 </a:t>
            </a:r>
            <a:r>
              <a:rPr lang="en-US" altLang="zh-TW" sz="2400" kern="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18" name="Picture 2">
            <a:extLst>
              <a:ext uri="{FF2B5EF4-FFF2-40B4-BE49-F238E27FC236}">
                <a16:creationId xmlns:a16="http://schemas.microsoft.com/office/drawing/2014/main" id="{9CC6938D-1716-500F-DDC2-402BBAF462F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259979" y="288083"/>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8">
            <a:extLst>
              <a:ext uri="{FF2B5EF4-FFF2-40B4-BE49-F238E27FC236}">
                <a16:creationId xmlns:a16="http://schemas.microsoft.com/office/drawing/2014/main" id="{B7E561DF-EC97-0F59-096B-569833E58031}"/>
              </a:ext>
            </a:extLst>
          </p:cNvPr>
          <p:cNvSpPr/>
          <p:nvPr/>
        </p:nvSpPr>
        <p:spPr>
          <a:xfrm>
            <a:off x="9758799" y="1293720"/>
            <a:ext cx="2033507" cy="506789"/>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lvl="0" algn="ctr">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回報</a:t>
            </a: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訂好了</a:t>
            </a:r>
          </a:p>
        </p:txBody>
      </p:sp>
      <p:sp>
        <p:nvSpPr>
          <p:cNvPr id="20" name="矩形: 圓角 19">
            <a:extLst>
              <a:ext uri="{FF2B5EF4-FFF2-40B4-BE49-F238E27FC236}">
                <a16:creationId xmlns:a16="http://schemas.microsoft.com/office/drawing/2014/main" id="{D1996385-8152-8AC6-D90B-6953E4D3CAF0}"/>
              </a:ext>
            </a:extLst>
          </p:cNvPr>
          <p:cNvSpPr/>
          <p:nvPr/>
        </p:nvSpPr>
        <p:spPr>
          <a:xfrm>
            <a:off x="7061916" y="3538856"/>
            <a:ext cx="1152524"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訂好了</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2" name="Picture 2">
            <a:extLst>
              <a:ext uri="{FF2B5EF4-FFF2-40B4-BE49-F238E27FC236}">
                <a16:creationId xmlns:a16="http://schemas.microsoft.com/office/drawing/2014/main" id="{C2F49B44-078B-42DE-49D1-43B4A979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440" y="2527520"/>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圓角 22">
            <a:extLst>
              <a:ext uri="{FF2B5EF4-FFF2-40B4-BE49-F238E27FC236}">
                <a16:creationId xmlns:a16="http://schemas.microsoft.com/office/drawing/2014/main" id="{3B831F0D-27D0-7740-D878-CB45627A9EE8}"/>
              </a:ext>
            </a:extLst>
          </p:cNvPr>
          <p:cNvSpPr/>
          <p:nvPr/>
        </p:nvSpPr>
        <p:spPr>
          <a:xfrm>
            <a:off x="8262184" y="3540107"/>
            <a:ext cx="2700138"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微軟正黑體" panose="020B0604030504040204" pitchFamily="34" charset="-120"/>
                <a:ea typeface="微軟正黑體" panose="020B0604030504040204" pitchFamily="34" charset="-120"/>
              </a:rPr>
              <a:t>Agent2(</a:t>
            </a:r>
            <a:r>
              <a:rPr lang="zh-TW" altLang="en-US" sz="2400" kern="0" dirty="0">
                <a:solidFill>
                  <a:prstClr val="black"/>
                </a:solidFill>
                <a:latin typeface="微軟正黑體" panose="020B0604030504040204" pitchFamily="34" charset="-120"/>
                <a:ea typeface="微軟正黑體" panose="020B0604030504040204" pitchFamily="34" charset="-120"/>
              </a:rPr>
              <a:t>去訂旅館</a:t>
            </a:r>
            <a:r>
              <a:rPr lang="en-US" altLang="zh-TW" sz="2400" kern="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4" name="Picture 2">
            <a:extLst>
              <a:ext uri="{FF2B5EF4-FFF2-40B4-BE49-F238E27FC236}">
                <a16:creationId xmlns:a16="http://schemas.microsoft.com/office/drawing/2014/main" id="{400DCB89-8032-1EEE-FB81-66851C29104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4058" y="4863077"/>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圓角 24">
            <a:extLst>
              <a:ext uri="{FF2B5EF4-FFF2-40B4-BE49-F238E27FC236}">
                <a16:creationId xmlns:a16="http://schemas.microsoft.com/office/drawing/2014/main" id="{F78A0BC7-F166-3218-FC63-99F6769A85C2}"/>
              </a:ext>
            </a:extLst>
          </p:cNvPr>
          <p:cNvSpPr/>
          <p:nvPr/>
        </p:nvSpPr>
        <p:spPr>
          <a:xfrm>
            <a:off x="3310551" y="5915998"/>
            <a:ext cx="2033507" cy="506789"/>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去訂旅館</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6" name="矩形: 圓角 25">
            <a:extLst>
              <a:ext uri="{FF2B5EF4-FFF2-40B4-BE49-F238E27FC236}">
                <a16:creationId xmlns:a16="http://schemas.microsoft.com/office/drawing/2014/main" id="{23FBE879-E6EE-6B4B-1F8F-BDE5614DA35F}"/>
              </a:ext>
            </a:extLst>
          </p:cNvPr>
          <p:cNvSpPr/>
          <p:nvPr/>
        </p:nvSpPr>
        <p:spPr>
          <a:xfrm>
            <a:off x="5433415" y="5915998"/>
            <a:ext cx="4276564" cy="506789"/>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lvl="0" algn="ctr">
              <a:defRPr/>
            </a:pPr>
            <a:r>
              <a:rPr lang="zh-TW" altLang="en-US" sz="2400" kern="0" dirty="0">
                <a:solidFill>
                  <a:prstClr val="black"/>
                </a:solidFill>
                <a:latin typeface="微軟正黑體" panose="020B0604030504040204" pitchFamily="34" charset="-120"/>
                <a:ea typeface="微軟正黑體" panose="020B0604030504040204" pitchFamily="34" charset="-120"/>
              </a:rPr>
              <a:t>跟旅館網頁一番互動 </a:t>
            </a:r>
            <a:r>
              <a:rPr lang="en-US" altLang="zh-TW" sz="2400" kern="0" dirty="0">
                <a:solidFill>
                  <a:prstClr val="black"/>
                </a:solidFill>
                <a:latin typeface="微軟正黑體" panose="020B0604030504040204" pitchFamily="34" charset="-120"/>
                <a:ea typeface="微軟正黑體" panose="020B0604030504040204" pitchFamily="34" charset="-120"/>
              </a:rPr>
              <a:t>……</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7" name="Picture 2">
            <a:extLst>
              <a:ext uri="{FF2B5EF4-FFF2-40B4-BE49-F238E27FC236}">
                <a16:creationId xmlns:a16="http://schemas.microsoft.com/office/drawing/2014/main" id="{C62CB9B0-B601-3F9A-6600-866B09C361E9}"/>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59979" y="4939538"/>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圓角 27">
            <a:extLst>
              <a:ext uri="{FF2B5EF4-FFF2-40B4-BE49-F238E27FC236}">
                <a16:creationId xmlns:a16="http://schemas.microsoft.com/office/drawing/2014/main" id="{62E5776C-7C0A-D0AF-DA91-ED156A89BB55}"/>
              </a:ext>
            </a:extLst>
          </p:cNvPr>
          <p:cNvSpPr/>
          <p:nvPr/>
        </p:nvSpPr>
        <p:spPr>
          <a:xfrm>
            <a:off x="9799336" y="5915998"/>
            <a:ext cx="2033507" cy="506789"/>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38100" cap="flat" cmpd="sng" algn="ctr">
            <a:solidFill>
              <a:sysClr val="windowText" lastClr="000000"/>
            </a:solidFill>
            <a:prstDash val="solid"/>
            <a:miter lim="800000"/>
          </a:ln>
          <a:effectLst/>
        </p:spPr>
        <p:txBody>
          <a:bodyPr rtlCol="0" anchor="ctr"/>
          <a:lstStyle/>
          <a:p>
            <a:pPr lvl="0" algn="ctr">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回報</a:t>
            </a: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訂好了</a:t>
            </a:r>
          </a:p>
        </p:txBody>
      </p:sp>
      <p:sp>
        <p:nvSpPr>
          <p:cNvPr id="29" name="矩形: 圓角 28">
            <a:extLst>
              <a:ext uri="{FF2B5EF4-FFF2-40B4-BE49-F238E27FC236}">
                <a16:creationId xmlns:a16="http://schemas.microsoft.com/office/drawing/2014/main" id="{14E8B90C-E1BB-2A4F-03CB-2016B5A42EBC}"/>
              </a:ext>
            </a:extLst>
          </p:cNvPr>
          <p:cNvSpPr/>
          <p:nvPr/>
        </p:nvSpPr>
        <p:spPr>
          <a:xfrm>
            <a:off x="10969587" y="3538062"/>
            <a:ext cx="1152524" cy="50678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kern="0" dirty="0">
                <a:solidFill>
                  <a:prstClr val="black"/>
                </a:solidFill>
                <a:latin typeface="微軟正黑體" panose="020B0604030504040204" pitchFamily="34" charset="-120"/>
                <a:ea typeface="微軟正黑體" panose="020B0604030504040204" pitchFamily="34" charset="-120"/>
              </a:rPr>
              <a:t>訂好了</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E6397C18-E9CE-71A6-DFA5-22A7D2D054E8}"/>
              </a:ext>
            </a:extLst>
          </p:cNvPr>
          <p:cNvSpPr txBox="1"/>
          <p:nvPr/>
        </p:nvSpPr>
        <p:spPr>
          <a:xfrm>
            <a:off x="562879" y="2799626"/>
            <a:ext cx="1219200" cy="461665"/>
          </a:xfrm>
          <a:prstGeom prst="rect">
            <a:avLst/>
          </a:prstGeom>
          <a:noFill/>
        </p:spPr>
        <p:txBody>
          <a:bodyPr wrap="square" rtlCol="0">
            <a:spAutoFit/>
          </a:bodyPr>
          <a:lstStyle/>
          <a:p>
            <a:pPr algn="r"/>
            <a:r>
              <a:rPr lang="en-US" altLang="zh-TW" sz="2400" dirty="0">
                <a:latin typeface="微軟正黑體" panose="020B0604030504040204" pitchFamily="34" charset="-120"/>
                <a:ea typeface="微軟正黑體" panose="020B0604030504040204" pitchFamily="34" charset="-120"/>
              </a:rPr>
              <a:t>Lead </a:t>
            </a:r>
            <a:endParaRPr lang="zh-TW" altLang="en-US" sz="2400" dirty="0">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D4821FB6-28BA-D1E2-F947-E70CB301E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23" y="4151224"/>
            <a:ext cx="942261" cy="942261"/>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a:extLst>
              <a:ext uri="{FF2B5EF4-FFF2-40B4-BE49-F238E27FC236}">
                <a16:creationId xmlns:a16="http://schemas.microsoft.com/office/drawing/2014/main" id="{BA0B3B6E-CF0A-F992-8D6F-690DC0D05037}"/>
              </a:ext>
            </a:extLst>
          </p:cNvPr>
          <p:cNvSpPr txBox="1"/>
          <p:nvPr/>
        </p:nvSpPr>
        <p:spPr>
          <a:xfrm>
            <a:off x="3760760" y="491335"/>
            <a:ext cx="1169908" cy="461665"/>
          </a:xfrm>
          <a:prstGeom prst="rect">
            <a:avLst/>
          </a:prstGeom>
          <a:noFill/>
        </p:spPr>
        <p:txBody>
          <a:bodyPr wrap="square" rtlCol="0">
            <a:spAutoFit/>
          </a:bodyPr>
          <a:lstStyle/>
          <a:p>
            <a:pPr algn="r"/>
            <a:r>
              <a:rPr lang="en-US" altLang="zh-TW" sz="2400" dirty="0"/>
              <a:t>Agent 1</a:t>
            </a:r>
            <a:endParaRPr lang="zh-TW" altLang="en-US" sz="2400" dirty="0"/>
          </a:p>
        </p:txBody>
      </p:sp>
      <p:sp>
        <p:nvSpPr>
          <p:cNvPr id="32" name="文字方塊 31">
            <a:extLst>
              <a:ext uri="{FF2B5EF4-FFF2-40B4-BE49-F238E27FC236}">
                <a16:creationId xmlns:a16="http://schemas.microsoft.com/office/drawing/2014/main" id="{0D0E9963-D006-2807-C76D-40D7CA0AD3C7}"/>
              </a:ext>
            </a:extLst>
          </p:cNvPr>
          <p:cNvSpPr txBox="1"/>
          <p:nvPr/>
        </p:nvSpPr>
        <p:spPr>
          <a:xfrm>
            <a:off x="3692385" y="5147040"/>
            <a:ext cx="1169908" cy="461665"/>
          </a:xfrm>
          <a:prstGeom prst="rect">
            <a:avLst/>
          </a:prstGeom>
          <a:noFill/>
        </p:spPr>
        <p:txBody>
          <a:bodyPr wrap="square" rtlCol="0">
            <a:spAutoFit/>
          </a:bodyPr>
          <a:lstStyle/>
          <a:p>
            <a:pPr algn="r"/>
            <a:r>
              <a:rPr lang="en-US" altLang="zh-TW" sz="2400" dirty="0"/>
              <a:t>Agent 2</a:t>
            </a:r>
            <a:endParaRPr lang="zh-TW" altLang="en-US" sz="2400" dirty="0"/>
          </a:p>
        </p:txBody>
      </p:sp>
      <p:cxnSp>
        <p:nvCxnSpPr>
          <p:cNvPr id="33" name="直線單箭頭接點 32">
            <a:extLst>
              <a:ext uri="{FF2B5EF4-FFF2-40B4-BE49-F238E27FC236}">
                <a16:creationId xmlns:a16="http://schemas.microsoft.com/office/drawing/2014/main" id="{09937C81-12BC-4EDE-B252-986758EB2474}"/>
              </a:ext>
            </a:extLst>
          </p:cNvPr>
          <p:cNvCxnSpPr>
            <a:cxnSpLocks/>
          </p:cNvCxnSpPr>
          <p:nvPr/>
        </p:nvCxnSpPr>
        <p:spPr>
          <a:xfrm>
            <a:off x="7061916" y="2719836"/>
            <a:ext cx="629435" cy="21907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8" name="文字方塊 37">
            <a:extLst>
              <a:ext uri="{FF2B5EF4-FFF2-40B4-BE49-F238E27FC236}">
                <a16:creationId xmlns:a16="http://schemas.microsoft.com/office/drawing/2014/main" id="{BEAFA07D-B14A-A53E-99DE-736046642ED3}"/>
              </a:ext>
            </a:extLst>
          </p:cNvPr>
          <p:cNvSpPr txBox="1"/>
          <p:nvPr/>
        </p:nvSpPr>
        <p:spPr>
          <a:xfrm>
            <a:off x="5487356" y="2153295"/>
            <a:ext cx="1889277"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Context </a:t>
            </a:r>
            <a:r>
              <a:rPr lang="zh-TW" altLang="en-US" dirty="0">
                <a:latin typeface="微軟正黑體" panose="020B0604030504040204" pitchFamily="34" charset="-120"/>
                <a:ea typeface="微軟正黑體" panose="020B0604030504040204" pitchFamily="34" charset="-120"/>
              </a:rPr>
              <a:t>中沒有各種訂位細節</a:t>
            </a:r>
          </a:p>
        </p:txBody>
      </p:sp>
      <p:sp>
        <p:nvSpPr>
          <p:cNvPr id="39" name="文字方塊 38">
            <a:extLst>
              <a:ext uri="{FF2B5EF4-FFF2-40B4-BE49-F238E27FC236}">
                <a16:creationId xmlns:a16="http://schemas.microsoft.com/office/drawing/2014/main" id="{175BE829-BB13-A2C3-BDAA-A588A7C86833}"/>
              </a:ext>
            </a:extLst>
          </p:cNvPr>
          <p:cNvSpPr txBox="1"/>
          <p:nvPr/>
        </p:nvSpPr>
        <p:spPr>
          <a:xfrm>
            <a:off x="5999266" y="304581"/>
            <a:ext cx="2665173" cy="646331"/>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Context</a:t>
            </a:r>
            <a:r>
              <a:rPr lang="zh-TW" altLang="en-US" dirty="0">
                <a:latin typeface="微軟正黑體" panose="020B0604030504040204" pitchFamily="34" charset="-120"/>
                <a:ea typeface="微軟正黑體" panose="020B0604030504040204" pitchFamily="34" charset="-120"/>
              </a:rPr>
              <a:t>中只有訂餐廳</a:t>
            </a:r>
            <a:endParaRPr lang="en-US" altLang="zh-TW" dirty="0">
              <a:latin typeface="微軟正黑體" panose="020B0604030504040204" pitchFamily="34" charset="-120"/>
              <a:ea typeface="微軟正黑體" panose="020B0604030504040204" pitchFamily="34" charset="-120"/>
            </a:endParaRPr>
          </a:p>
          <a:p>
            <a:pPr algn="r"/>
            <a:r>
              <a:rPr lang="zh-TW" altLang="en-US" dirty="0">
                <a:latin typeface="微軟正黑體" panose="020B0604030504040204" pitchFamily="34" charset="-120"/>
                <a:ea typeface="微軟正黑體" panose="020B0604030504040204" pitchFamily="34" charset="-120"/>
              </a:rPr>
              <a:t>沒有其他事情</a:t>
            </a:r>
            <a:endParaRPr lang="en-US" altLang="zh-TW" dirty="0">
              <a:latin typeface="微軟正黑體" panose="020B0604030504040204" pitchFamily="34" charset="-120"/>
              <a:ea typeface="微軟正黑體" panose="020B0604030504040204" pitchFamily="34" charset="-120"/>
            </a:endParaRPr>
          </a:p>
        </p:txBody>
      </p:sp>
      <p:cxnSp>
        <p:nvCxnSpPr>
          <p:cNvPr id="40" name="直線單箭頭接點 39">
            <a:extLst>
              <a:ext uri="{FF2B5EF4-FFF2-40B4-BE49-F238E27FC236}">
                <a16:creationId xmlns:a16="http://schemas.microsoft.com/office/drawing/2014/main" id="{65DB5B83-A9C9-EA90-FB4A-CCA42D884B50}"/>
              </a:ext>
            </a:extLst>
          </p:cNvPr>
          <p:cNvCxnSpPr>
            <a:cxnSpLocks/>
          </p:cNvCxnSpPr>
          <p:nvPr/>
        </p:nvCxnSpPr>
        <p:spPr>
          <a:xfrm>
            <a:off x="8630544" y="604174"/>
            <a:ext cx="629435" cy="21907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1" name="文字方塊 40">
            <a:extLst>
              <a:ext uri="{FF2B5EF4-FFF2-40B4-BE49-F238E27FC236}">
                <a16:creationId xmlns:a16="http://schemas.microsoft.com/office/drawing/2014/main" id="{F955BE90-F234-A653-404A-EF8B3E1252ED}"/>
              </a:ext>
            </a:extLst>
          </p:cNvPr>
          <p:cNvSpPr txBox="1"/>
          <p:nvPr/>
        </p:nvSpPr>
        <p:spPr>
          <a:xfrm>
            <a:off x="5922751" y="4855221"/>
            <a:ext cx="2665173" cy="646331"/>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Context</a:t>
            </a:r>
            <a:r>
              <a:rPr lang="zh-TW" altLang="en-US" dirty="0">
                <a:latin typeface="微軟正黑體" panose="020B0604030504040204" pitchFamily="34" charset="-120"/>
                <a:ea typeface="微軟正黑體" panose="020B0604030504040204" pitchFamily="34" charset="-120"/>
              </a:rPr>
              <a:t>中只有訂旅館</a:t>
            </a:r>
            <a:endParaRPr lang="en-US" altLang="zh-TW" dirty="0">
              <a:latin typeface="微軟正黑體" panose="020B0604030504040204" pitchFamily="34" charset="-120"/>
              <a:ea typeface="微軟正黑體" panose="020B0604030504040204" pitchFamily="34" charset="-120"/>
            </a:endParaRPr>
          </a:p>
          <a:p>
            <a:pPr algn="r"/>
            <a:r>
              <a:rPr lang="zh-TW" altLang="en-US" dirty="0">
                <a:latin typeface="微軟正黑體" panose="020B0604030504040204" pitchFamily="34" charset="-120"/>
                <a:ea typeface="微軟正黑體" panose="020B0604030504040204" pitchFamily="34" charset="-120"/>
              </a:rPr>
              <a:t>沒有其他事情</a:t>
            </a:r>
            <a:endParaRPr lang="en-US" altLang="zh-TW" dirty="0">
              <a:latin typeface="微軟正黑體" panose="020B0604030504040204" pitchFamily="34" charset="-120"/>
              <a:ea typeface="微軟正黑體" panose="020B0604030504040204" pitchFamily="34" charset="-120"/>
            </a:endParaRPr>
          </a:p>
        </p:txBody>
      </p:sp>
      <p:cxnSp>
        <p:nvCxnSpPr>
          <p:cNvPr id="42" name="直線單箭頭接點 41">
            <a:extLst>
              <a:ext uri="{FF2B5EF4-FFF2-40B4-BE49-F238E27FC236}">
                <a16:creationId xmlns:a16="http://schemas.microsoft.com/office/drawing/2014/main" id="{BD5FF248-401A-C2D2-37D3-29250AB859EC}"/>
              </a:ext>
            </a:extLst>
          </p:cNvPr>
          <p:cNvCxnSpPr>
            <a:cxnSpLocks/>
          </p:cNvCxnSpPr>
          <p:nvPr/>
        </p:nvCxnSpPr>
        <p:spPr>
          <a:xfrm>
            <a:off x="8554029" y="5154814"/>
            <a:ext cx="629435" cy="21907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 name="文字方塊 1">
            <a:extLst>
              <a:ext uri="{FF2B5EF4-FFF2-40B4-BE49-F238E27FC236}">
                <a16:creationId xmlns:a16="http://schemas.microsoft.com/office/drawing/2014/main" id="{CD022D98-8531-FF4E-ECBE-38153D7F2C69}"/>
              </a:ext>
            </a:extLst>
          </p:cNvPr>
          <p:cNvSpPr txBox="1"/>
          <p:nvPr/>
        </p:nvSpPr>
        <p:spPr>
          <a:xfrm>
            <a:off x="434479" y="346195"/>
            <a:ext cx="1666696" cy="954107"/>
          </a:xfrm>
          <a:prstGeom prst="rect">
            <a:avLst/>
          </a:prstGeom>
          <a:noFill/>
        </p:spPr>
        <p:txBody>
          <a:bodyPr wrap="square" rtlCol="0">
            <a:spAutoFit/>
          </a:bodyPr>
          <a:lstStyle/>
          <a:p>
            <a:pPr algn="ctr"/>
            <a:r>
              <a:rPr lang="en-US" altLang="zh-TW" sz="2800" b="1" u="sng" dirty="0"/>
              <a:t>Multiple Agent </a:t>
            </a:r>
            <a:endParaRPr lang="zh-TW" altLang="en-US" sz="2800" b="1" u="sng" dirty="0"/>
          </a:p>
        </p:txBody>
      </p:sp>
    </p:spTree>
    <p:extLst>
      <p:ext uri="{BB962C8B-B14F-4D97-AF65-F5344CB8AC3E}">
        <p14:creationId xmlns:p14="http://schemas.microsoft.com/office/powerpoint/2010/main" val="8383138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6" grpId="0" animBg="1"/>
      <p:bldP spid="17" grpId="0" animBg="1"/>
      <p:bldP spid="19" grpId="0" animBg="1"/>
      <p:bldP spid="20" grpId="0" animBg="1"/>
      <p:bldP spid="23" grpId="0" animBg="1"/>
      <p:bldP spid="25" grpId="0" animBg="1"/>
      <p:bldP spid="26" grpId="0" animBg="1"/>
      <p:bldP spid="28" grpId="0" animBg="1"/>
      <p:bldP spid="29" grpId="0" animBg="1"/>
      <p:bldP spid="38" grpId="0"/>
      <p:bldP spid="39" grpId="0"/>
      <p:bldP spid="4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994CF4-6EF0-E177-12B6-5F163F36D432}"/>
              </a:ext>
            </a:extLst>
          </p:cNvPr>
          <p:cNvSpPr>
            <a:spLocks noGrp="1"/>
          </p:cNvSpPr>
          <p:nvPr>
            <p:ph type="title"/>
          </p:nvPr>
        </p:nvSpPr>
        <p:spPr/>
        <p:txBody>
          <a:bodyPr/>
          <a:lstStyle/>
          <a:p>
            <a:r>
              <a:rPr lang="en-US" altLang="zh-TW" dirty="0"/>
              <a:t>Multi-Agent </a:t>
            </a:r>
            <a:endParaRPr lang="zh-TW" altLang="en-US" dirty="0"/>
          </a:p>
        </p:txBody>
      </p:sp>
      <p:pic>
        <p:nvPicPr>
          <p:cNvPr id="13" name="Picture 4">
            <a:extLst>
              <a:ext uri="{FF2B5EF4-FFF2-40B4-BE49-F238E27FC236}">
                <a16:creationId xmlns:a16="http://schemas.microsoft.com/office/drawing/2014/main" id="{41EE9045-1DD8-4FA2-C31E-E7DFF2267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752" y="319228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CDAD0654-D584-4354-A79D-DBD5F5B1F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302" y="322454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6CC82008-0BE3-AFF0-2287-B6E7765595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2502" y="322454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DF724F6E-208F-8FF0-7010-6E5C783709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9902" y="328594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A4F59C4-80E0-30A8-4B41-8C105CF237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202" y="3224547"/>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單箭頭接點 17">
            <a:extLst>
              <a:ext uri="{FF2B5EF4-FFF2-40B4-BE49-F238E27FC236}">
                <a16:creationId xmlns:a16="http://schemas.microsoft.com/office/drawing/2014/main" id="{CC7748D2-F80C-9755-7675-F555283EC8B6}"/>
              </a:ext>
            </a:extLst>
          </p:cNvPr>
          <p:cNvCxnSpPr>
            <a:cxnSpLocks/>
          </p:cNvCxnSpPr>
          <p:nvPr/>
        </p:nvCxnSpPr>
        <p:spPr>
          <a:xfrm>
            <a:off x="5484602" y="3801881"/>
            <a:ext cx="12192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D7446BD0-23F0-6386-C725-0067DFB2E0BF}"/>
              </a:ext>
            </a:extLst>
          </p:cNvPr>
          <p:cNvCxnSpPr>
            <a:cxnSpLocks/>
          </p:cNvCxnSpPr>
          <p:nvPr/>
        </p:nvCxnSpPr>
        <p:spPr>
          <a:xfrm>
            <a:off x="8399252" y="3801881"/>
            <a:ext cx="12192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2">
            <a:extLst>
              <a:ext uri="{FF2B5EF4-FFF2-40B4-BE49-F238E27FC236}">
                <a16:creationId xmlns:a16="http://schemas.microsoft.com/office/drawing/2014/main" id="{12C48D6B-980C-830C-7ADD-10C64EDAF9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0502" y="3224547"/>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23CC9A61-01F1-AD72-FEB3-D153C454845F}"/>
              </a:ext>
            </a:extLst>
          </p:cNvPr>
          <p:cNvSpPr txBox="1"/>
          <p:nvPr/>
        </p:nvSpPr>
        <p:spPr>
          <a:xfrm>
            <a:off x="1350752" y="2284619"/>
            <a:ext cx="4313208"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撰寫 </a:t>
            </a:r>
            <a:r>
              <a:rPr lang="en-US" altLang="zh-TW" sz="2400" dirty="0">
                <a:latin typeface="微軟正黑體" panose="020B0604030504040204" pitchFamily="34" charset="-120"/>
                <a:ea typeface="微軟正黑體" panose="020B0604030504040204" pitchFamily="34" charset="-120"/>
              </a:rPr>
              <a:t>overview paper </a:t>
            </a:r>
            <a:r>
              <a:rPr lang="zh-TW" altLang="en-US" sz="2400" dirty="0">
                <a:latin typeface="微軟正黑體" panose="020B0604030504040204" pitchFamily="34" charset="-120"/>
                <a:ea typeface="微軟正黑體" panose="020B0604030504040204" pitchFamily="34" charset="-120"/>
              </a:rPr>
              <a:t>為例</a:t>
            </a:r>
          </a:p>
        </p:txBody>
      </p:sp>
    </p:spTree>
    <p:extLst>
      <p:ext uri="{BB962C8B-B14F-4D97-AF65-F5344CB8AC3E}">
        <p14:creationId xmlns:p14="http://schemas.microsoft.com/office/powerpoint/2010/main" val="2202435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9C65F3-DECB-56AB-4803-6D7561F1BF7D}"/>
              </a:ext>
            </a:extLst>
          </p:cNvPr>
          <p:cNvSpPr>
            <a:spLocks noGrp="1"/>
          </p:cNvSpPr>
          <p:nvPr>
            <p:ph type="title"/>
          </p:nvPr>
        </p:nvSpPr>
        <p:spPr/>
        <p:txBody>
          <a:bodyPr/>
          <a:lstStyle/>
          <a:p>
            <a:r>
              <a:rPr lang="en-US" altLang="zh-TW" dirty="0"/>
              <a:t>Multi-Agent </a:t>
            </a:r>
            <a:endParaRPr lang="zh-TW" altLang="en-US" dirty="0"/>
          </a:p>
        </p:txBody>
      </p:sp>
      <p:pic>
        <p:nvPicPr>
          <p:cNvPr id="4" name="Picture 4">
            <a:extLst>
              <a:ext uri="{FF2B5EF4-FFF2-40B4-BE49-F238E27FC236}">
                <a16:creationId xmlns:a16="http://schemas.microsoft.com/office/drawing/2014/main" id="{350BF2D4-071E-D485-6534-4754BE14A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657" y="16906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745E538B-001F-82FB-5488-62920E153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032" y="333851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2F028E8-FF64-FFF0-FB45-14CD7B4C0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657" y="498633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CB4F9A2-0E43-86CB-1864-0FD135067F23}"/>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3970" y="16906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7FC0D55-6AA3-5BC9-B420-E5F4F9B226F8}"/>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3970" y="333851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C475F343-8DEF-90CC-669B-9972C1C9BCF8}"/>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3970" y="498633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2797FC03-CC0D-A0C8-D680-D9E37D4B4E35}"/>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72550" y="16906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DF73262-5932-9C17-4DE6-D08B1EFF462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67563" y="16906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F773A01A-277D-3EC3-31A5-F2CE88EE7030}"/>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7201" y="16906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7195872D-25AF-721A-27B2-6544EE9AF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76" y="511491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E70BF661-2977-3E0F-B6CE-6E611AE13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082"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54D196F-1BF5-0594-C403-53872B0AAC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082" y="333851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D13235E-3400-6393-9017-E1E3144B8D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6607" y="4986334"/>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84AC1DF8-B6DE-1625-3C0E-E358EFA48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776" y="3428999"/>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單箭頭接點 18">
            <a:extLst>
              <a:ext uri="{FF2B5EF4-FFF2-40B4-BE49-F238E27FC236}">
                <a16:creationId xmlns:a16="http://schemas.microsoft.com/office/drawing/2014/main" id="{A9B98861-E6E6-F3BF-3F65-4354F231719B}"/>
              </a:ext>
            </a:extLst>
          </p:cNvPr>
          <p:cNvCxnSpPr>
            <a:cxnSpLocks/>
          </p:cNvCxnSpPr>
          <p:nvPr/>
        </p:nvCxnSpPr>
        <p:spPr>
          <a:xfrm>
            <a:off x="2640807" y="2344737"/>
            <a:ext cx="6667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線單箭頭接點 20">
            <a:extLst>
              <a:ext uri="{FF2B5EF4-FFF2-40B4-BE49-F238E27FC236}">
                <a16:creationId xmlns:a16="http://schemas.microsoft.com/office/drawing/2014/main" id="{55B91059-4387-607D-46B1-CF9472075840}"/>
              </a:ext>
            </a:extLst>
          </p:cNvPr>
          <p:cNvCxnSpPr>
            <a:cxnSpLocks/>
          </p:cNvCxnSpPr>
          <p:nvPr/>
        </p:nvCxnSpPr>
        <p:spPr>
          <a:xfrm>
            <a:off x="2612232" y="3983037"/>
            <a:ext cx="6667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FE244D64-42A1-8B31-3135-CDEE2DCF04F7}"/>
              </a:ext>
            </a:extLst>
          </p:cNvPr>
          <p:cNvCxnSpPr>
            <a:cxnSpLocks/>
          </p:cNvCxnSpPr>
          <p:nvPr/>
        </p:nvCxnSpPr>
        <p:spPr>
          <a:xfrm>
            <a:off x="2612232" y="5678487"/>
            <a:ext cx="6667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單箭頭接點 22">
            <a:extLst>
              <a:ext uri="{FF2B5EF4-FFF2-40B4-BE49-F238E27FC236}">
                <a16:creationId xmlns:a16="http://schemas.microsoft.com/office/drawing/2014/main" id="{23F1A028-1728-7431-36EC-322AA4DC0AD8}"/>
              </a:ext>
            </a:extLst>
          </p:cNvPr>
          <p:cNvCxnSpPr>
            <a:cxnSpLocks/>
          </p:cNvCxnSpPr>
          <p:nvPr/>
        </p:nvCxnSpPr>
        <p:spPr>
          <a:xfrm>
            <a:off x="4574382" y="2346324"/>
            <a:ext cx="6667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單箭頭接點 23">
            <a:extLst>
              <a:ext uri="{FF2B5EF4-FFF2-40B4-BE49-F238E27FC236}">
                <a16:creationId xmlns:a16="http://schemas.microsoft.com/office/drawing/2014/main" id="{951806D3-B7ED-0377-76F7-F3346D9F2338}"/>
              </a:ext>
            </a:extLst>
          </p:cNvPr>
          <p:cNvCxnSpPr>
            <a:cxnSpLocks/>
          </p:cNvCxnSpPr>
          <p:nvPr/>
        </p:nvCxnSpPr>
        <p:spPr>
          <a:xfrm>
            <a:off x="4545807" y="3984624"/>
            <a:ext cx="6667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8BAD53C9-3303-29C3-90BB-82AE5F7EE0D6}"/>
              </a:ext>
            </a:extLst>
          </p:cNvPr>
          <p:cNvCxnSpPr>
            <a:cxnSpLocks/>
          </p:cNvCxnSpPr>
          <p:nvPr/>
        </p:nvCxnSpPr>
        <p:spPr>
          <a:xfrm>
            <a:off x="4545807" y="5680074"/>
            <a:ext cx="6667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828AF843-927F-1DE3-18D7-6990A58D37FF}"/>
              </a:ext>
            </a:extLst>
          </p:cNvPr>
          <p:cNvCxnSpPr>
            <a:cxnSpLocks/>
          </p:cNvCxnSpPr>
          <p:nvPr/>
        </p:nvCxnSpPr>
        <p:spPr>
          <a:xfrm>
            <a:off x="8665370" y="2970210"/>
            <a:ext cx="0" cy="36830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6AB9CBAE-F034-8E29-4DB0-7555BEF9CB73}"/>
              </a:ext>
            </a:extLst>
          </p:cNvPr>
          <p:cNvCxnSpPr>
            <a:cxnSpLocks/>
          </p:cNvCxnSpPr>
          <p:nvPr/>
        </p:nvCxnSpPr>
        <p:spPr>
          <a:xfrm>
            <a:off x="8682040" y="4689468"/>
            <a:ext cx="0" cy="36830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824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D50C9D-F692-6F38-BA5C-C755A08CCC9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B3FB75D-DD1B-AFFD-C3E4-F222166FE6F9}"/>
              </a:ext>
            </a:extLst>
          </p:cNvPr>
          <p:cNvSpPr>
            <a:spLocks noGrp="1"/>
          </p:cNvSpPr>
          <p:nvPr>
            <p:ph idx="1"/>
          </p:nvPr>
        </p:nvSpPr>
        <p:spPr/>
        <p:txBody>
          <a:bodyPr/>
          <a:lstStyle/>
          <a:p>
            <a:endParaRPr lang="zh-TW" altLang="en-US"/>
          </a:p>
        </p:txBody>
      </p:sp>
      <p:pic>
        <p:nvPicPr>
          <p:cNvPr id="6146" name="Picture 2">
            <a:extLst>
              <a:ext uri="{FF2B5EF4-FFF2-40B4-BE49-F238E27FC236}">
                <a16:creationId xmlns:a16="http://schemas.microsoft.com/office/drawing/2014/main" id="{96621293-0809-648E-850E-09287AC6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895" y="474662"/>
            <a:ext cx="9038210" cy="564888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69A285C5-2EF7-7EE7-0DD3-93730BE1790A}"/>
              </a:ext>
            </a:extLst>
          </p:cNvPr>
          <p:cNvSpPr txBox="1"/>
          <p:nvPr/>
        </p:nvSpPr>
        <p:spPr>
          <a:xfrm>
            <a:off x="1238250" y="6014006"/>
            <a:ext cx="10515600" cy="369332"/>
          </a:xfrm>
          <a:prstGeom prst="rect">
            <a:avLst/>
          </a:prstGeom>
          <a:noFill/>
        </p:spPr>
        <p:txBody>
          <a:bodyPr wrap="square">
            <a:spAutoFit/>
          </a:bodyPr>
          <a:lstStyle/>
          <a:p>
            <a:pPr algn="r"/>
            <a:r>
              <a:rPr lang="zh-TW" altLang="en-US" dirty="0"/>
              <a:t>https://blog.langchain.com/benchmarking-multi-agent-architectures/</a:t>
            </a:r>
          </a:p>
        </p:txBody>
      </p:sp>
    </p:spTree>
    <p:extLst>
      <p:ext uri="{BB962C8B-B14F-4D97-AF65-F5344CB8AC3E}">
        <p14:creationId xmlns:p14="http://schemas.microsoft.com/office/powerpoint/2010/main" val="31296698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707A6-4BE4-C5BB-BD62-567F6F2478E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018290E-77A7-AA79-7797-75709F0A5F4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課程總結</a:t>
            </a:r>
            <a:endParaRPr lang="zh-TW" altLang="en-US" dirty="0"/>
          </a:p>
        </p:txBody>
      </p:sp>
      <p:graphicFrame>
        <p:nvGraphicFramePr>
          <p:cNvPr id="4" name="內容版面配置區 3">
            <a:extLst>
              <a:ext uri="{FF2B5EF4-FFF2-40B4-BE49-F238E27FC236}">
                <a16:creationId xmlns:a16="http://schemas.microsoft.com/office/drawing/2014/main" id="{D9826400-B786-B73E-953B-59A9700665EC}"/>
              </a:ext>
            </a:extLst>
          </p:cNvPr>
          <p:cNvGraphicFramePr>
            <a:graphicFrameLocks noGrp="1"/>
          </p:cNvGraphicFramePr>
          <p:nvPr>
            <p:ph idx="1"/>
            <p:extLst>
              <p:ext uri="{D42A27DB-BD31-4B8C-83A1-F6EECF244321}">
                <p14:modId xmlns:p14="http://schemas.microsoft.com/office/powerpoint/2010/main" val="1117563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7103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10F5AF-1840-A09B-2957-5103E0184FF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E23B8715-4CF9-D217-48AF-8000455C688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F93199E-D681-C107-A29E-51A44E6EB4BB}"/>
              </a:ext>
            </a:extLst>
          </p:cNvPr>
          <p:cNvPicPr>
            <a:picLocks noChangeAspect="1"/>
          </p:cNvPicPr>
          <p:nvPr/>
        </p:nvPicPr>
        <p:blipFill>
          <a:blip r:embed="rId3"/>
          <a:stretch>
            <a:fillRect/>
          </a:stretch>
        </p:blipFill>
        <p:spPr>
          <a:xfrm>
            <a:off x="1571647" y="1565769"/>
            <a:ext cx="9642691" cy="4871050"/>
          </a:xfrm>
          <a:prstGeom prst="rect">
            <a:avLst/>
          </a:prstGeom>
        </p:spPr>
      </p:pic>
      <p:sp>
        <p:nvSpPr>
          <p:cNvPr id="7" name="文字方塊 6">
            <a:extLst>
              <a:ext uri="{FF2B5EF4-FFF2-40B4-BE49-F238E27FC236}">
                <a16:creationId xmlns:a16="http://schemas.microsoft.com/office/drawing/2014/main" id="{D2CF6B3D-9BE3-2B27-DD11-F955C4CB6BBC}"/>
              </a:ext>
            </a:extLst>
          </p:cNvPr>
          <p:cNvSpPr txBox="1"/>
          <p:nvPr/>
        </p:nvSpPr>
        <p:spPr>
          <a:xfrm>
            <a:off x="6258465" y="537638"/>
            <a:ext cx="6098874" cy="369332"/>
          </a:xfrm>
          <a:prstGeom prst="rect">
            <a:avLst/>
          </a:prstGeom>
          <a:noFill/>
        </p:spPr>
        <p:txBody>
          <a:bodyPr wrap="square">
            <a:spAutoFit/>
          </a:bodyPr>
          <a:lstStyle/>
          <a:p>
            <a:r>
              <a:rPr lang="zh-TW" altLang="en-US" dirty="0"/>
              <a:t>https://minimaxir.com/2024/02/chatgpt-tips-analysis/</a:t>
            </a:r>
          </a:p>
        </p:txBody>
      </p:sp>
      <p:sp>
        <p:nvSpPr>
          <p:cNvPr id="4" name="文字方塊 3">
            <a:extLst>
              <a:ext uri="{FF2B5EF4-FFF2-40B4-BE49-F238E27FC236}">
                <a16:creationId xmlns:a16="http://schemas.microsoft.com/office/drawing/2014/main" id="{91DABFAA-7F15-F877-DEA7-FF16B869C590}"/>
              </a:ext>
            </a:extLst>
          </p:cNvPr>
          <p:cNvSpPr txBox="1"/>
          <p:nvPr/>
        </p:nvSpPr>
        <p:spPr>
          <a:xfrm>
            <a:off x="9382504" y="1275189"/>
            <a:ext cx="2041027"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ChatGPT </a:t>
            </a:r>
            <a:r>
              <a:rPr lang="zh-TW" altLang="en-US" sz="2400" dirty="0">
                <a:latin typeface="微軟正黑體" panose="020B0604030504040204" pitchFamily="34" charset="-120"/>
                <a:ea typeface="微軟正黑體" panose="020B0604030504040204" pitchFamily="34" charset="-120"/>
              </a:rPr>
              <a:t>最在意世界和平</a:t>
            </a:r>
          </a:p>
        </p:txBody>
      </p:sp>
      <p:sp>
        <p:nvSpPr>
          <p:cNvPr id="6" name="文字方塊 5">
            <a:extLst>
              <a:ext uri="{FF2B5EF4-FFF2-40B4-BE49-F238E27FC236}">
                <a16:creationId xmlns:a16="http://schemas.microsoft.com/office/drawing/2014/main" id="{99194AD6-EE30-CC56-E94C-7979DD6D832B}"/>
              </a:ext>
            </a:extLst>
          </p:cNvPr>
          <p:cNvSpPr txBox="1"/>
          <p:nvPr/>
        </p:nvSpPr>
        <p:spPr>
          <a:xfrm>
            <a:off x="192039" y="4001294"/>
            <a:ext cx="2759216"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ChatGPT </a:t>
            </a:r>
            <a:r>
              <a:rPr lang="zh-TW" altLang="en-US" sz="2400" dirty="0">
                <a:latin typeface="微軟正黑體" panose="020B0604030504040204" pitchFamily="34" charset="-120"/>
                <a:ea typeface="微軟正黑體" panose="020B0604030504040204" pitchFamily="34" charset="-120"/>
              </a:rPr>
              <a:t>最不在意自己的母親</a:t>
            </a:r>
          </a:p>
        </p:txBody>
      </p:sp>
    </p:spTree>
    <p:extLst>
      <p:ext uri="{BB962C8B-B14F-4D97-AF65-F5344CB8AC3E}">
        <p14:creationId xmlns:p14="http://schemas.microsoft.com/office/powerpoint/2010/main" val="29271492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601D5-39C5-A7AD-ED23-4303910477E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E259A8D8-F4DC-515C-B69F-1DDE827D7A7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神奇咒語越來越不神奇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DB3BD252-11C3-27A3-B1F8-A8A81402F1B2}"/>
              </a:ext>
            </a:extLst>
          </p:cNvPr>
          <p:cNvGraphicFramePr>
            <a:graphicFrameLocks noGrp="1"/>
          </p:cNvGraphicFramePr>
          <p:nvPr>
            <p:extLst>
              <p:ext uri="{D42A27DB-BD31-4B8C-83A1-F6EECF244321}">
                <p14:modId xmlns:p14="http://schemas.microsoft.com/office/powerpoint/2010/main" val="3882668551"/>
              </p:ext>
            </p:extLst>
          </p:nvPr>
        </p:nvGraphicFramePr>
        <p:xfrm>
          <a:off x="1834804" y="2730398"/>
          <a:ext cx="9550399" cy="1981200"/>
        </p:xfrm>
        <a:graphic>
          <a:graphicData uri="http://schemas.openxmlformats.org/drawingml/2006/table">
            <a:tbl>
              <a:tblPr firstRow="1" bandRow="1">
                <a:tableStyleId>{5C22544A-7EE6-4342-B048-85BDC9FD1C3A}</a:tableStyleId>
              </a:tblPr>
              <a:tblGrid>
                <a:gridCol w="3777343">
                  <a:extLst>
                    <a:ext uri="{9D8B030D-6E8A-4147-A177-3AD203B41FA5}">
                      <a16:colId xmlns:a16="http://schemas.microsoft.com/office/drawing/2014/main" val="1277618004"/>
                    </a:ext>
                  </a:extLst>
                </a:gridCol>
                <a:gridCol w="2886528">
                  <a:extLst>
                    <a:ext uri="{9D8B030D-6E8A-4147-A177-3AD203B41FA5}">
                      <a16:colId xmlns:a16="http://schemas.microsoft.com/office/drawing/2014/main" val="2744920780"/>
                    </a:ext>
                  </a:extLst>
                </a:gridCol>
                <a:gridCol w="2886528">
                  <a:extLst>
                    <a:ext uri="{9D8B030D-6E8A-4147-A177-3AD203B41FA5}">
                      <a16:colId xmlns:a16="http://schemas.microsoft.com/office/drawing/2014/main" val="1008653960"/>
                    </a:ext>
                  </a:extLst>
                </a:gridCol>
              </a:tblGrid>
              <a:tr h="370840">
                <a:tc>
                  <a:txBody>
                    <a:bodyPr/>
                    <a:lstStyle/>
                    <a:p>
                      <a:pPr algn="ctr"/>
                      <a:r>
                        <a:rPr lang="en-US" altLang="zh-TW" sz="2800" dirty="0">
                          <a:latin typeface="微軟正黑體" panose="020B0604030504040204" pitchFamily="34" charset="-120"/>
                          <a:ea typeface="微軟正黑體" panose="020B0604030504040204" pitchFamily="34" charset="-120"/>
                        </a:rPr>
                        <a:t>GPT 3.5 </a:t>
                      </a:r>
                      <a:endParaRPr lang="zh-TW" altLang="en-US" sz="280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800" dirty="0">
                          <a:latin typeface="微軟正黑體" panose="020B0604030504040204" pitchFamily="34" charset="-120"/>
                          <a:ea typeface="微軟正黑體" panose="020B0604030504040204" pitchFamily="34" charset="-120"/>
                        </a:rPr>
                        <a:t>2023 </a:t>
                      </a:r>
                      <a:r>
                        <a:rPr lang="zh-TW" altLang="en-US" sz="2800" dirty="0">
                          <a:latin typeface="微軟正黑體" panose="020B0604030504040204" pitchFamily="34" charset="-120"/>
                          <a:ea typeface="微軟正黑體" panose="020B0604030504040204" pitchFamily="34" charset="-120"/>
                        </a:rPr>
                        <a:t>年 </a:t>
                      </a:r>
                      <a:r>
                        <a:rPr lang="en-US" altLang="zh-TW" sz="2800" dirty="0">
                          <a:latin typeface="微軟正黑體" panose="020B0604030504040204" pitchFamily="34" charset="-120"/>
                          <a:ea typeface="微軟正黑體" panose="020B0604030504040204" pitchFamily="34" charset="-120"/>
                        </a:rPr>
                        <a:t>6</a:t>
                      </a:r>
                      <a:r>
                        <a:rPr lang="zh-TW" altLang="en-US" sz="2800" dirty="0">
                          <a:latin typeface="微軟正黑體" panose="020B0604030504040204" pitchFamily="34" charset="-120"/>
                          <a:ea typeface="微軟正黑體" panose="020B0604030504040204" pitchFamily="34" charset="-120"/>
                        </a:rPr>
                        <a:t>月</a:t>
                      </a:r>
                      <a:endParaRPr lang="en-US" altLang="zh-TW" sz="2800" dirty="0">
                        <a:latin typeface="微軟正黑體" panose="020B0604030504040204" pitchFamily="34" charset="-120"/>
                        <a:ea typeface="微軟正黑體" panose="020B0604030504040204" pitchFamily="34" charset="-120"/>
                      </a:endParaRPr>
                    </a:p>
                    <a:p>
                      <a:pPr algn="ctr"/>
                      <a:r>
                        <a:rPr lang="zh-TW" altLang="en-US" sz="2800" dirty="0">
                          <a:latin typeface="微軟正黑體" panose="020B0604030504040204" pitchFamily="34" charset="-120"/>
                          <a:ea typeface="微軟正黑體" panose="020B0604030504040204" pitchFamily="34" charset="-120"/>
                        </a:rPr>
                        <a:t>的舊版本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dirty="0">
                          <a:latin typeface="微軟正黑體" panose="020B0604030504040204" pitchFamily="34" charset="-120"/>
                          <a:ea typeface="微軟正黑體" panose="020B0604030504040204" pitchFamily="34" charset="-120"/>
                        </a:rPr>
                        <a:t>2024 </a:t>
                      </a:r>
                      <a:r>
                        <a:rPr lang="zh-TW" altLang="en-US" sz="2800" dirty="0">
                          <a:latin typeface="微軟正黑體" panose="020B0604030504040204" pitchFamily="34" charset="-120"/>
                          <a:ea typeface="微軟正黑體" panose="020B0604030504040204" pitchFamily="34" charset="-120"/>
                        </a:rPr>
                        <a:t>年 </a:t>
                      </a:r>
                      <a:r>
                        <a:rPr lang="en-US" altLang="zh-TW" sz="2800" dirty="0">
                          <a:latin typeface="微軟正黑體" panose="020B0604030504040204" pitchFamily="34" charset="-120"/>
                          <a:ea typeface="微軟正黑體" panose="020B0604030504040204" pitchFamily="34" charset="-120"/>
                        </a:rPr>
                        <a:t>2 </a:t>
                      </a:r>
                      <a:r>
                        <a:rPr lang="zh-TW" altLang="en-US" sz="2800" dirty="0">
                          <a:latin typeface="微軟正黑體" panose="020B0604030504040204" pitchFamily="34" charset="-120"/>
                          <a:ea typeface="微軟正黑體" panose="020B0604030504040204" pitchFamily="34" charset="-120"/>
                        </a:rPr>
                        <a:t>月</a:t>
                      </a:r>
                      <a:endParaRPr lang="en-US" altLang="zh-TW" sz="28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latin typeface="微軟正黑體" panose="020B0604030504040204" pitchFamily="34" charset="-120"/>
                          <a:ea typeface="微軟正黑體" panose="020B0604030504040204" pitchFamily="34" charset="-120"/>
                        </a:rPr>
                        <a:t>最新的版本 </a:t>
                      </a:r>
                    </a:p>
                  </a:txBody>
                  <a:tcPr anchor="ctr"/>
                </a:tc>
                <a:extLst>
                  <a:ext uri="{0D108BD9-81ED-4DB2-BD59-A6C34878D82A}">
                    <a16:rowId xmlns:a16="http://schemas.microsoft.com/office/drawing/2014/main" val="3918245921"/>
                  </a:ext>
                </a:extLst>
              </a:tr>
              <a:tr h="370840">
                <a:tc>
                  <a:txBody>
                    <a:bodyPr/>
                    <a:lstStyle/>
                    <a:p>
                      <a:pPr algn="ctr"/>
                      <a:r>
                        <a:rPr lang="zh-TW" altLang="en-US" sz="2800" dirty="0">
                          <a:latin typeface="微軟正黑體" panose="020B0604030504040204" pitchFamily="34" charset="-120"/>
                          <a:ea typeface="微軟正黑體" panose="020B0604030504040204" pitchFamily="34" charset="-120"/>
                        </a:rPr>
                        <a:t>沒有神奇咒語</a:t>
                      </a: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72%</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85%</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87682766"/>
                  </a:ext>
                </a:extLst>
              </a:tr>
              <a:tr h="370840">
                <a:tc>
                  <a:txBody>
                    <a:bodyPr/>
                    <a:lstStyle/>
                    <a:p>
                      <a:pPr algn="ctr"/>
                      <a:r>
                        <a:rPr lang="en-US" altLang="zh-TW" sz="2800" dirty="0">
                          <a:latin typeface="+mn-lt"/>
                          <a:ea typeface="微軟正黑體" panose="020B0604030504040204" pitchFamily="34" charset="-120"/>
                        </a:rPr>
                        <a:t>“Let’s think step by step”</a:t>
                      </a:r>
                      <a:endParaRPr lang="zh-TW" altLang="en-US" sz="2800" dirty="0">
                        <a:latin typeface="+mn-lt"/>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88%</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89%</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5988948"/>
                  </a:ext>
                </a:extLst>
              </a:tr>
            </a:tbl>
          </a:graphicData>
        </a:graphic>
      </p:graphicFrame>
      <p:sp>
        <p:nvSpPr>
          <p:cNvPr id="5" name="文字方塊 4">
            <a:extLst>
              <a:ext uri="{FF2B5EF4-FFF2-40B4-BE49-F238E27FC236}">
                <a16:creationId xmlns:a16="http://schemas.microsoft.com/office/drawing/2014/main" id="{FE84682B-3BBE-EE8A-67C1-AB358F7C66AB}"/>
              </a:ext>
            </a:extLst>
          </p:cNvPr>
          <p:cNvSpPr txBox="1"/>
          <p:nvPr/>
        </p:nvSpPr>
        <p:spPr>
          <a:xfrm>
            <a:off x="1562662" y="5346665"/>
            <a:ext cx="955039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模型應該要隨時使出全力，怎麼可以要求思考才思考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 name="文字方塊 5">
            <a:extLst>
              <a:ext uri="{FF2B5EF4-FFF2-40B4-BE49-F238E27FC236}">
                <a16:creationId xmlns:a16="http://schemas.microsoft.com/office/drawing/2014/main" id="{BDD890C1-098A-2750-2E18-E97C2514BF00}"/>
              </a:ext>
            </a:extLst>
          </p:cNvPr>
          <p:cNvSpPr txBox="1"/>
          <p:nvPr/>
        </p:nvSpPr>
        <p:spPr>
          <a:xfrm>
            <a:off x="207036" y="3303233"/>
            <a:ext cx="1524000" cy="954107"/>
          </a:xfrm>
          <a:prstGeom prst="rect">
            <a:avLst/>
          </a:prstGeom>
          <a:noFill/>
        </p:spPr>
        <p:txBody>
          <a:bodyPr wrap="square" rtlCol="0">
            <a:spAutoFit/>
          </a:bodyPr>
          <a:lstStyle/>
          <a:p>
            <a:pPr algn="r"/>
            <a:r>
              <a:rPr lang="zh-TW" altLang="en-US" sz="2800" dirty="0">
                <a:latin typeface="微軟正黑體" panose="020B0604030504040204" pitchFamily="34" charset="-120"/>
                <a:ea typeface="微軟正黑體" panose="020B0604030504040204" pitchFamily="34" charset="-120"/>
              </a:rPr>
              <a:t>解數學應用題</a:t>
            </a:r>
          </a:p>
        </p:txBody>
      </p:sp>
      <p:sp>
        <p:nvSpPr>
          <p:cNvPr id="8" name="文字方塊 7">
            <a:extLst>
              <a:ext uri="{FF2B5EF4-FFF2-40B4-BE49-F238E27FC236}">
                <a16:creationId xmlns:a16="http://schemas.microsoft.com/office/drawing/2014/main" id="{A82EB4D4-BF1D-29A8-269B-80DF014FB85C}"/>
              </a:ext>
            </a:extLst>
          </p:cNvPr>
          <p:cNvSpPr txBox="1"/>
          <p:nvPr/>
        </p:nvSpPr>
        <p:spPr>
          <a:xfrm>
            <a:off x="4184302" y="618702"/>
            <a:ext cx="7455247" cy="646331"/>
          </a:xfrm>
          <a:prstGeom prst="rect">
            <a:avLst/>
          </a:prstGeom>
          <a:noFill/>
        </p:spPr>
        <p:txBody>
          <a:bodyPr wrap="square">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生成式人工智慧導論 </a:t>
            </a:r>
            <a:r>
              <a:rPr lang="en-US" altLang="zh-TW" dirty="0">
                <a:latin typeface="微軟正黑體" panose="020B0604030504040204" pitchFamily="34" charset="-120"/>
                <a:ea typeface="微軟正黑體" panose="020B0604030504040204" pitchFamily="34" charset="-120"/>
              </a:rPr>
              <a:t>2024》</a:t>
            </a:r>
          </a:p>
          <a:p>
            <a:pPr algn="r"/>
            <a:r>
              <a:rPr lang="zh-TW" altLang="en-US" dirty="0"/>
              <a:t>https://youtu.be/A3Yx35KrSN0?si=vLfdNcQOhocAN1uc&amp;t=1035</a:t>
            </a:r>
          </a:p>
        </p:txBody>
      </p:sp>
    </p:spTree>
    <p:extLst>
      <p:ext uri="{BB962C8B-B14F-4D97-AF65-F5344CB8AC3E}">
        <p14:creationId xmlns:p14="http://schemas.microsoft.com/office/powerpoint/2010/main" val="2705258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6185</TotalTime>
  <Words>5372</Words>
  <Application>Microsoft Office PowerPoint</Application>
  <PresentationFormat>寬螢幕</PresentationFormat>
  <Paragraphs>685</Paragraphs>
  <Slides>77</Slides>
  <Notes>36</Notes>
  <HiddenSlides>0</HiddenSlides>
  <MMClips>1</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77</vt:i4>
      </vt:variant>
    </vt:vector>
  </HeadingPairs>
  <TitlesOfParts>
    <vt:vector size="91" baseType="lpstr">
      <vt:lpstr>-apple-system</vt:lpstr>
      <vt:lpstr>Google Sans</vt:lpstr>
      <vt:lpstr>inherit</vt:lpstr>
      <vt:lpstr>Lucida Grande</vt:lpstr>
      <vt:lpstr>微軟正黑體</vt:lpstr>
      <vt:lpstr>Aptos</vt:lpstr>
      <vt:lpstr>Aptos Display</vt:lpstr>
      <vt:lpstr>Arial</vt:lpstr>
      <vt:lpstr>Calibri</vt:lpstr>
      <vt:lpstr>Calibri Light</vt:lpstr>
      <vt:lpstr>Cambria Math</vt:lpstr>
      <vt:lpstr>Neue Haas Grotesk Text Pro</vt:lpstr>
      <vt:lpstr>Office 佈景主題</vt:lpstr>
      <vt:lpstr>1_Office 佈景主題</vt:lpstr>
      <vt:lpstr>一堂課搞懂 Context Engineering 的概念 </vt:lpstr>
      <vt:lpstr>讓 AI Agent 成功運行的關鍵技術</vt:lpstr>
      <vt:lpstr>Context Engineering </vt:lpstr>
      <vt:lpstr> 請注意在這堂課中 沒有任何模型被訓練</vt:lpstr>
      <vt:lpstr>Context Engineering vs Prompt Engineering </vt:lpstr>
      <vt:lpstr>神奇咒語？ </vt:lpstr>
      <vt:lpstr>PowerPoint 簡報</vt:lpstr>
      <vt:lpstr>神奇咒語？ </vt:lpstr>
      <vt:lpstr>神奇咒語？ </vt:lpstr>
      <vt:lpstr>Context Engineering vs Prompt Engineering </vt:lpstr>
      <vt:lpstr>Outline</vt:lpstr>
      <vt:lpstr>Context 裡面需要有什麼？</vt:lpstr>
      <vt:lpstr>User Prompt </vt:lpstr>
      <vt:lpstr>User Prompt: 提供前提</vt:lpstr>
      <vt:lpstr>User Prompt:提供前提</vt:lpstr>
      <vt:lpstr>User Prompt: 給範例 </vt:lpstr>
      <vt:lpstr>User Prompt: 給範例 </vt:lpstr>
      <vt:lpstr>User Prompt: 給範例 </vt:lpstr>
      <vt:lpstr>PowerPoint 簡報</vt:lpstr>
      <vt:lpstr>PowerPoint 簡報</vt:lpstr>
      <vt:lpstr>PowerPoint 簡報</vt:lpstr>
      <vt:lpstr>System prompt </vt:lpstr>
      <vt:lpstr>System prompt </vt:lpstr>
      <vt:lpstr>Dialogue History (短期記憶)</vt:lpstr>
      <vt:lpstr>PowerPoint 簡報</vt:lpstr>
      <vt:lpstr>Long-term Memory (長期記憶)</vt:lpstr>
      <vt:lpstr>Long-term Memory (長期記憶)</vt:lpstr>
      <vt:lpstr>來自其他資料源的相關資訊</vt:lpstr>
      <vt:lpstr>來自其他資料源的相關資訊</vt:lpstr>
      <vt:lpstr>PowerPoint 簡報</vt:lpstr>
      <vt:lpstr>Tool Use</vt:lpstr>
      <vt:lpstr>Tool Use</vt:lpstr>
      <vt:lpstr>Tool Use</vt:lpstr>
      <vt:lpstr>Tool Use</vt:lpstr>
      <vt:lpstr>Tool Use: Computer Use</vt:lpstr>
      <vt:lpstr>PowerPoint 簡報</vt:lpstr>
      <vt:lpstr>PowerPoint 簡報</vt:lpstr>
      <vt:lpstr>模型自己產生的思考過程 (Reasoning) </vt:lpstr>
      <vt:lpstr>模型自己產生的思考過程 (Reasoning) </vt:lpstr>
      <vt:lpstr>What is in the context?</vt:lpstr>
      <vt:lpstr>為什麼 AI Agent 時代 需要 Context Engineering </vt:lpstr>
      <vt:lpstr>PowerPoint 簡報</vt:lpstr>
      <vt:lpstr>AI Agent </vt:lpstr>
      <vt:lpstr>Gemini CLI</vt:lpstr>
      <vt:lpstr>從 LLM 的角度來看 Agent 要解的問題</vt:lpstr>
      <vt:lpstr>運行 AI Agent 的挑戰：輸入過長</vt:lpstr>
      <vt:lpstr>PowerPoint 簡報</vt:lpstr>
      <vt:lpstr>PowerPoint 簡報</vt:lpstr>
      <vt:lpstr>輸入過長會有甚麼問題</vt:lpstr>
      <vt:lpstr>Lost in the Middle</vt:lpstr>
      <vt:lpstr>Lost in the Conversation? </vt:lpstr>
      <vt:lpstr>"Context Rot: How Increasing Input Tokens Impacts LLM Performance"</vt:lpstr>
      <vt:lpstr>Context Engineering  的基本方法</vt:lpstr>
      <vt:lpstr>Context Engineering 的基本概念</vt:lpstr>
      <vt:lpstr>常用招數</vt:lpstr>
      <vt:lpstr>挑選需要的內容</vt:lpstr>
      <vt:lpstr>挑選需要的內容</vt:lpstr>
      <vt:lpstr>挑選需要的內容</vt:lpstr>
      <vt:lpstr>挑選需要的內容</vt:lpstr>
      <vt:lpstr>挑選需要的內容</vt:lpstr>
      <vt:lpstr>挑選需要的內容</vt:lpstr>
      <vt:lpstr>挑選需要的內容</vt:lpstr>
      <vt:lpstr>StreamBench</vt:lpstr>
      <vt:lpstr>StreamBench</vt:lpstr>
      <vt:lpstr>StreamBench</vt:lpstr>
      <vt:lpstr>StreamBench</vt:lpstr>
      <vt:lpstr>壓縮內容</vt:lpstr>
      <vt:lpstr>PowerPoint 簡報</vt:lpstr>
      <vt:lpstr>壓縮內容</vt:lpstr>
      <vt:lpstr>壓縮內容</vt:lpstr>
      <vt:lpstr>Multi-Agent </vt:lpstr>
      <vt:lpstr>PowerPoint 簡報</vt:lpstr>
      <vt:lpstr>PowerPoint 簡報</vt:lpstr>
      <vt:lpstr>Multi-Agent </vt:lpstr>
      <vt:lpstr>Multi-Agent </vt:lpstr>
      <vt:lpstr>PowerPoint 簡報</vt:lpstr>
      <vt:lpstr>課程總結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Hung-yi Lee</dc:creator>
  <cp:lastModifiedBy>Hung-yi Lee</cp:lastModifiedBy>
  <cp:revision>339</cp:revision>
  <dcterms:created xsi:type="dcterms:W3CDTF">2025-06-17T18:15:12Z</dcterms:created>
  <dcterms:modified xsi:type="dcterms:W3CDTF">2025-09-19T17:49:26Z</dcterms:modified>
</cp:coreProperties>
</file>